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7.svg" ContentType="image/svg+xml"/>
  <Override PartName="/ppt/media/image34.svg" ContentType="image/svg+xml"/>
  <Override PartName="/ppt/media/image42.svg" ContentType="image/svg+xml"/>
  <Override PartName="/ppt/media/image4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8288000" cy="10287000"/>
  <p:notesSz cx="6858000" cy="9144000"/>
  <p:embeddedFontLst>
    <p:embeddedFont>
      <p:font typeface="Poppins Light" panose="00000400000000000000"/>
      <p:regular r:id="rId23"/>
    </p:embeddedFont>
    <p:embeddedFont>
      <p:font typeface="Computer Says No" panose="00000400000000000000"/>
      <p:regular r:id="rId24"/>
    </p:embeddedFont>
    <p:embeddedFont>
      <p:font typeface="Poppins" panose="00000500000000000000"/>
      <p:regular r:id="rId25"/>
    </p:embeddedFont>
    <p:embeddedFont>
      <p:font typeface="Poppins Bold" panose="00000800000000000000"/>
      <p:bold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28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54"/>
        <p:guide pos="289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"Welcome everyone. Today, we're excited to introduce our Pest Identification Android App, a revolutionary tool designed to tackle agricultural challenges head-on."</a:t>
            </a:r>
            <a:endParaRPr lang="en-US"/>
          </a:p>
          <a:p>
            <a:r>
              <a:rPr lang="en-US"/>
              <a:t>"Our app aims to empower users by providing real-time pest identification using advanced deep learning algorithms."</a:t>
            </a:r>
            <a:endParaRPr lang="en-US"/>
          </a:p>
          <a:p>
            <a:r>
              <a:rPr lang="en-US"/>
              <a:t>"In agriculture, early detection of pests is crucial for maintaining crop health and maximizing yield. Our app addresses this need by offering a user-friendly solution accessible directly from your smartphone."</a:t>
            </a:r>
            <a:endParaRPr lang="en-US"/>
          </a:p>
          <a:p>
            <a:r>
              <a:rPr lang="en-US"/>
              <a:t>"Key features include the ability to upload pest images, receive instant analysis, and access detailed classification results."</a:t>
            </a:r>
            <a:endParaRPr lang="en-US"/>
          </a:p>
          <a:p>
            <a:r>
              <a:rPr lang="en-US"/>
              <a:t>"Built using Java programming language and trained with a diverse dataset, our app represents a significant advancement in pest management technology."</a:t>
            </a:r>
            <a:endParaRPr lang="en-US"/>
          </a:p>
          <a:p>
            <a:endParaRPr lang="en-US"/>
          </a:p>
          <a:p>
            <a:endParaRPr lang="en-US"/>
          </a:p>
          <a:p>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-Infrastructure Costs:</a:t>
            </a:r>
            <a:endParaRPr lang="en-US"/>
          </a:p>
          <a:p>
            <a:r>
              <a:rPr lang="en-US"/>
              <a:t>Our cost analysis includes evaluating expenses related to infrastructure, such as server hosting and computing resources.</a:t>
            </a:r>
            <a:endParaRPr lang="en-US"/>
          </a:p>
          <a:p>
            <a:r>
              <a:rPr lang="en-US"/>
              <a:t>We've explored various cloud service providers to identify the most cost-effective solution that aligns with our scalability requirements.</a:t>
            </a:r>
            <a:endParaRPr lang="en-US"/>
          </a:p>
          <a:p>
            <a:r>
              <a:rPr lang="en-US"/>
              <a:t>-Development Tools and Licenses:</a:t>
            </a:r>
            <a:endParaRPr lang="en-US"/>
          </a:p>
          <a:p>
            <a:r>
              <a:rPr lang="en-US"/>
              <a:t>This section outlines the expenses associated with acquiring development tools, including licenses for software development kits (SDKs) and Integrated Development Environments (IDEs).</a:t>
            </a:r>
            <a:endParaRPr lang="en-US"/>
          </a:p>
          <a:p>
            <a:r>
              <a:rPr lang="en-US"/>
              <a:t>We've considered both proprietary and open-source options to balance functionality with cost-effectiveness.</a:t>
            </a:r>
            <a:endParaRPr lang="en-US"/>
          </a:p>
          <a:p>
            <a:r>
              <a:rPr lang="en-US"/>
              <a:t>-Third-Party Services:</a:t>
            </a:r>
            <a:endParaRPr lang="en-US"/>
          </a:p>
          <a:p>
            <a:r>
              <a:rPr lang="en-US"/>
              <a:t>Here, we discuss the costs incurred for leveraging third-party APIs, libraries, or services to enhance the app's functionality.</a:t>
            </a:r>
            <a:endParaRPr lang="en-US"/>
          </a:p>
          <a:p>
            <a:r>
              <a:rPr lang="en-US"/>
              <a:t>We've carefully assessed subscription fees and usage-based pricing models to ensure optimal resource allocation.</a:t>
            </a:r>
            <a:endParaRPr lang="en-US"/>
          </a:p>
          <a:p>
            <a:r>
              <a:rPr lang="en-US"/>
              <a:t>-Maintenance and Support:</a:t>
            </a:r>
            <a:endParaRPr lang="en-US"/>
          </a:p>
          <a:p>
            <a:r>
              <a:rPr lang="en-US"/>
              <a:t>Finally, we address ongoing expenses for maintaining and supporting the app post-deployment.</a:t>
            </a:r>
            <a:endParaRPr lang="en-US"/>
          </a:p>
          <a:p>
            <a:r>
              <a:rPr lang="en-US"/>
              <a:t>This includes allocating resources for addressing bugs, security updates, and providing customer support to ensure a seamless user experience.</a:t>
            </a:r>
            <a:br>
              <a:rPr lang="en-US"/>
            </a:br>
            <a:br>
              <a:rPr lang="en-US"/>
            </a:br>
            <a:r>
              <a:rPr lang="en-US"/>
              <a:t>-Our cost analysis assumes a monthly expenditure of $500 for cloud hosting services, including server hosting and computing resources. We've selected AWS EC2 instances and S3 storage services to meet our infrastructure needs.</a:t>
            </a:r>
            <a:endParaRPr lang="en-US"/>
          </a:p>
          <a:p>
            <a:r>
              <a:rPr lang="en-US"/>
              <a:t>-Development Tools and Licenses:</a:t>
            </a:r>
            <a:endParaRPr lang="en-US"/>
          </a:p>
          <a:p>
            <a:r>
              <a:rPr lang="en-US"/>
              <a:t>In terms of development tools, we've budgeted $500 upfront for licensing fees and an additional $200 annually for subscription-based tools. This ensures access to essential IDEs and frameworks throughout the app development lifecycle.</a:t>
            </a:r>
            <a:endParaRPr lang="en-US"/>
          </a:p>
          <a:p>
            <a:r>
              <a:rPr lang="en-US"/>
              <a:t>-Third-Party Services:</a:t>
            </a:r>
            <a:endParaRPr lang="en-US"/>
          </a:p>
          <a:p>
            <a:r>
              <a:rPr lang="en-US"/>
              <a:t>For additional functionalities such as image recognition, we've accounted for a usage-based pricing model, with an estimated monthly cost of $10 for processing 10,000 images. This cost is expected to remain consistent throughout the year.</a:t>
            </a:r>
            <a:endParaRPr lang="en-US"/>
          </a:p>
          <a:p>
            <a:r>
              <a:rPr lang="en-US"/>
              <a:t>-Maintenance and Support:</a:t>
            </a:r>
            <a:endParaRPr lang="en-US"/>
          </a:p>
          <a:p>
            <a:r>
              <a:rPr lang="en-US"/>
              <a:t>Our budget allocates $1,000 annually for ongoing maintenance and updates to address bugs, security vulnerabilities, and compatibility issues. Additionally, we've set aside $500 per month for customer support, ensuring prompt assistance for users.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1) Integration of Additional Pest Varieties</a:t>
            </a:r>
            <a:endParaRPr lang="en-US"/>
          </a:p>
          <a:p>
            <a:r>
              <a:rPr lang="en-US"/>
              <a:t>One of our primary goals for future development is to expand the app's capabilities by incorporating a wider array of pest species into our dataset and training models. This will enable the app to accurately identify and classify a broader range of pests, thereby enhancing its effectiveness in pest management.</a:t>
            </a:r>
            <a:endParaRPr lang="en-US"/>
          </a:p>
          <a:p>
            <a:r>
              <a:rPr lang="en-US"/>
              <a:t>2) Enhanced User Interface</a:t>
            </a:r>
            <a:endParaRPr lang="en-US"/>
          </a:p>
          <a:p>
            <a:r>
              <a:rPr lang="en-US"/>
              <a:t>Based on user feedback and usability testing, we plan to refine and optimize the app's interface to make it more intuitive and user-friendly. Improvements in design and navigation will enhance the overall user experience, ensuring that the app remains accessible to users of all levels of expertise.</a:t>
            </a:r>
            <a:endParaRPr lang="en-US"/>
          </a:p>
          <a:p>
            <a:r>
              <a:rPr lang="en-US"/>
              <a:t>3) Real-Time Pest Monitoring</a:t>
            </a:r>
            <a:endParaRPr lang="en-US"/>
          </a:p>
          <a:p>
            <a:r>
              <a:rPr lang="en-US"/>
              <a:t>Looking ahead, we aim to explore the integration of real-time pest monitoring features using advanced technologies such as IoT devices or drones. This would enable users to receive timely alerts and updates on pest activity, facilitating proactive pest management strategies.</a:t>
            </a:r>
            <a:endParaRPr lang="en-US"/>
          </a:p>
          <a:p>
            <a:r>
              <a:rPr lang="en-US"/>
              <a:t>4) Multi-Language SupportS</a:t>
            </a:r>
            <a:endParaRPr lang="en-US"/>
          </a:p>
          <a:p>
            <a:r>
              <a:rPr lang="en-US"/>
              <a:t>To accommodate a diverse user base, we intend to implement multi-language support within the app, allowing users to interact with the interface in their preferred language. This will enhance the app's accessibility and usability for users worldwide, regardless of linguistic barriers.</a:t>
            </a:r>
            <a:endParaRPr lang="en-US"/>
          </a:p>
          <a:p>
            <a:endParaRPr lang="en-US"/>
          </a:p>
          <a:p>
            <a:endParaRPr lang="en-US"/>
          </a:p>
          <a:p>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-Advancement in Pest Management:</a:t>
            </a:r>
            <a:endParaRPr lang="en-US"/>
          </a:p>
          <a:p>
            <a:r>
              <a:rPr lang="en-US"/>
              <a:t>In conclusion, our Pest Identification Android App represents a significant advancement in the field of pest management, offering a sophisticated solution for identifying and managing pest infestations.</a:t>
            </a:r>
            <a:endParaRPr lang="en-US"/>
          </a:p>
          <a:p>
            <a:r>
              <a:rPr lang="en-US"/>
              <a:t>Demonstrated Effectiveness:</a:t>
            </a:r>
            <a:endParaRPr lang="en-US"/>
          </a:p>
          <a:p>
            <a:r>
              <a:rPr lang="en-US"/>
              <a:t>Through extensive testing and evaluation, we have demonstrated the app's effectiveness in accurately identifying a wide range of pest species with high precision and confidence levels, providing users with valuable insights for pest control measures.</a:t>
            </a:r>
            <a:endParaRPr lang="en-US"/>
          </a:p>
          <a:p>
            <a:r>
              <a:rPr lang="en-US"/>
              <a:t>User-Centric Approach:</a:t>
            </a:r>
            <a:endParaRPr lang="en-US"/>
          </a:p>
          <a:p>
            <a:r>
              <a:rPr lang="en-US"/>
              <a:t>By incorporating user feedback and conducting usability testing, we have prioritized the user experience, ensuring that the app is intuitive, user-friendly, and accessible to agricultural professionals and enthusiasts alike.</a:t>
            </a:r>
            <a:endParaRPr lang="en-US"/>
          </a:p>
          <a:p>
            <a:r>
              <a:rPr lang="en-US"/>
              <a:t>Commitment to Innovation:</a:t>
            </a:r>
            <a:endParaRPr lang="en-US"/>
          </a:p>
          <a:p>
            <a:r>
              <a:rPr lang="en-US"/>
              <a:t>As we look to the future, we remain committed to continuous innovation and improvement, with a focus on expanding the app's capabilities, integrating new technologies, and delivering impactful solutions to address the challenges faced in agriculture and pest management.</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We invite questions and discussion from the audience regarding any aspect of the Pest Identification Android App project.</a:t>
            </a:r>
            <a:endParaRPr lang="en-US"/>
          </a:p>
          <a:p>
            <a:r>
              <a:rPr lang="en-US"/>
              <a:t>Please feel free to share your thoughts, insights, and inquiries.</a:t>
            </a:r>
            <a:endParaRPr lang="en-US"/>
          </a:p>
          <a:p>
            <a:r>
              <a:rPr lang="en-US"/>
              <a:t>Our team is here to address any queries and engage in fruitful discussions to further enhance the understanding of our project.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agricultural sector is continuously threatened by pest infestations, posing significant challenges to farmers worldwide."</a:t>
            </a:r>
            <a:endParaRPr lang="en-US"/>
          </a:p>
          <a:p>
            <a:r>
              <a:rPr lang="en-US"/>
              <a:t>"One of the major issues faced by farmers is the difficulty in accurately and timely identifying pests affecting their crops."</a:t>
            </a:r>
            <a:endParaRPr lang="en-US"/>
          </a:p>
          <a:p>
            <a:r>
              <a:rPr lang="en-US"/>
              <a:t>"Traditional methods of pest identification are often inefficient, requiring manual inspection and expert knowledge."</a:t>
            </a:r>
            <a:endParaRPr lang="en-US"/>
          </a:p>
          <a:p>
            <a:r>
              <a:rPr lang="en-US"/>
              <a:t>"This lack of effective pest management results in substantial crop damage, reduced yields, and economic losses for farmers."</a:t>
            </a:r>
            <a:endParaRPr lang="en-US"/>
          </a:p>
          <a:p>
            <a:r>
              <a:rPr lang="en-US"/>
              <a:t>"Existing solutions have limitations in terms of their scope and accessibility, highlighting the need for a more innovative and user-friendly approach."</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"Our solution is the Pest Identification Android App, designed to revolutionize pest management in agriculture."</a:t>
            </a:r>
            <a:endParaRPr lang="en-US"/>
          </a:p>
          <a:p>
            <a:r>
              <a:rPr lang="en-US"/>
              <a:t>"Using state-of-the-art deep learning algorithms, the app can accurately recognize a wide range of pests."</a:t>
            </a:r>
            <a:endParaRPr lang="en-US"/>
          </a:p>
          <a:p>
            <a:r>
              <a:rPr lang="en-US"/>
              <a:t>"Farmers simply need to capture images of pests using their smartphone's camera and upload them to the app."</a:t>
            </a:r>
            <a:endParaRPr lang="en-US"/>
          </a:p>
          <a:p>
            <a:r>
              <a:rPr lang="en-US"/>
              <a:t>"Within seconds, the app delivers comprehensive results, including the predicted name of the pest, confidence level of the identification, and whether it's harmful."</a:t>
            </a:r>
            <a:endParaRPr lang="en-US"/>
          </a:p>
          <a:p>
            <a:r>
              <a:rPr lang="en-US"/>
              <a:t>"Moreover, the app provides recommendations for suitable pesticides to combat the identified pest, enhancing its practical utility for farmers."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"Let's take a closer look at the user interface of our Pest Identification Android App."</a:t>
            </a:r>
            <a:endParaRPr lang="en-US"/>
          </a:p>
          <a:p>
            <a:r>
              <a:rPr lang="en-US"/>
              <a:t>"The interface boasts a clean and intuitive design, ensuring ease of use for all users."</a:t>
            </a:r>
            <a:endParaRPr lang="en-US"/>
          </a:p>
          <a:p>
            <a:r>
              <a:rPr lang="en-US"/>
              <a:t>"Users are greeted with a simple layout that provides quick access to essential features."</a:t>
            </a:r>
            <a:endParaRPr lang="en-US"/>
          </a:p>
          <a:p>
            <a:r>
              <a:rPr lang="en-US"/>
              <a:t>"The interface prominently features options for accessing the camera, uploading pest images, and viewing the results."</a:t>
            </a:r>
            <a:endParaRPr lang="en-US"/>
          </a:p>
          <a:p>
            <a:r>
              <a:rPr lang="en-US"/>
              <a:t>"With its user-friendly design, navigating through the app is straightforward, facilitating efficient pest identification for farmers and users alike."</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"Now, let's delve into the heart of our Pest Identification Android App: the deep learning algorithm."</a:t>
            </a:r>
            <a:endParaRPr lang="en-US"/>
          </a:p>
          <a:p>
            <a:r>
              <a:rPr lang="en-US"/>
              <a:t>"Our algorithm is trained using a diverse dataset comprising various pest classes, including slugs, weevils, semiloopers, and more."</a:t>
            </a:r>
            <a:endParaRPr lang="en-US"/>
          </a:p>
          <a:p>
            <a:r>
              <a:rPr lang="en-US"/>
              <a:t>"Through extensive training, the algorithm has learned to classify pest images with impressive accuracy."</a:t>
            </a:r>
            <a:endParaRPr lang="en-US"/>
          </a:p>
          <a:p>
            <a:r>
              <a:rPr lang="en-US"/>
              <a:t>"During classification, the algorithm analyzes the features of the uploaded image and matches them against the trained data to identify the pest species."</a:t>
            </a:r>
            <a:endParaRPr lang="en-US"/>
          </a:p>
          <a:p>
            <a:r>
              <a:rPr lang="en-US"/>
              <a:t>"Our algorithm has been rigorously evaluated, achieving commendable accuracy and performance metrics, ensuring reliable pest identification results for users."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Our app employs sophisticated image processing methods to enhance the uploaded images before analysis.</a:t>
            </a:r>
            <a:endParaRPr lang="en-US"/>
          </a:p>
          <a:p>
            <a:r>
              <a:rPr lang="en-US"/>
              <a:t>By preprocessing the images, we optimize them for accurate classification by the deep learning algorithm.</a:t>
            </a:r>
            <a:endParaRPr lang="en-US"/>
          </a:p>
          <a:p>
            <a:r>
              <a:rPr lang="en-US"/>
              <a:t>These processes include noise reduction, artifact removal, and image enhancement to improve the overall quality.</a:t>
            </a:r>
            <a:endParaRPr lang="en-US"/>
          </a:p>
          <a:p>
            <a:r>
              <a:rPr lang="en-US"/>
              <a:t>Through various transformations, we extract key features necessary for precise pest identification.</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Results Widget is the heart of our Pest Identification Android App, providing users with crucial information about the identified pest.</a:t>
            </a:r>
            <a:endParaRPr lang="en-US"/>
          </a:p>
          <a:p>
            <a:r>
              <a:rPr lang="en-US"/>
              <a:t>It displays the predicted pest name along with the confidence level of the classification.</a:t>
            </a:r>
            <a:endParaRPr lang="en-US"/>
          </a:p>
          <a:p>
            <a:r>
              <a:rPr lang="en-US"/>
              <a:t>Additionally, it indicates whether the identified pest is harmful or not, helping users make informed decisions.</a:t>
            </a:r>
            <a:endParaRPr lang="en-US"/>
          </a:p>
          <a:p>
            <a:r>
              <a:rPr lang="en-US"/>
              <a:t>The Results Widget also suggests recommended pesticides tailored to combat the specific pest, enhancing its practical utility.</a:t>
            </a:r>
            <a:endParaRPr lang="en-US"/>
          </a:p>
          <a:p>
            <a:r>
              <a:rPr lang="en-US"/>
              <a:t>With a user-friendly interface, this widget ensures a seamless experience for users seeking prompt pest identification solutions.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User feedback has been largely positive, with many users praising the app's ease of use and the accuracy of pest identification. However, some users have expressed interest in additional features, particularly pest prevention tips to complement the identification results. There have also been suggestions for improving the user interface and navigation to enhance overall user experience. It's worth noting that a few users reported experiencing occasional lag during the image processing stage, indicating a potential area for optimization and performance enhancement.</a:t>
            </a:r>
            <a:endParaRPr lang="en-US"/>
          </a:p>
          <a:p>
            <a:endParaRPr lang="en-US"/>
          </a:p>
          <a:p>
            <a:endParaRPr lang="en-US"/>
          </a:p>
          <a:p>
            <a:endParaRPr lang="en-US"/>
          </a:p>
          <a:p>
            <a:endParaRPr lang="en-US"/>
          </a:p>
          <a:p>
            <a:r>
              <a:rPr lang="en-US"/>
              <a:t>User feedback is an invaluable asset for our app's development and enhancement. Through various channels such as surveys, reviews, and direct interactions with users, we gather insights into their experiences and preferences. This feedback helps us identify strengths and weaknesses in the app's usability and functionality. Additionally, it provides us with valuable suggestions for new features and improvements, ensuring that our app remains user-centric and continuously evolves to meet the needs of our users.</a:t>
            </a:r>
            <a:endParaRPr lang="en-US"/>
          </a:p>
          <a:p>
            <a:endParaRPr lang="en-US"/>
          </a:p>
          <a:p>
            <a:endParaRPr lang="en-US"/>
          </a:p>
          <a:p>
            <a:endParaRPr lang="en-US"/>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App Responsiveness and Processing Speed:</a:t>
            </a:r>
            <a:endParaRPr lang="en-US"/>
          </a:p>
          <a:p>
            <a:r>
              <a:rPr lang="en-US"/>
              <a:t>Our performance analysis indicates that the app exhibits commendable responsiveness and processing speed.</a:t>
            </a:r>
            <a:endParaRPr lang="en-US"/>
          </a:p>
          <a:p>
            <a:r>
              <a:rPr lang="en-US"/>
              <a:t>On average, the time taken for image upload ranges between 1.8 to 3.2 seconds across different devices, ensuring a swift user experience.</a:t>
            </a:r>
            <a:endParaRPr lang="en-US"/>
          </a:p>
          <a:p>
            <a:r>
              <a:rPr lang="en-US"/>
              <a:t>The deep learning algorithm processes images within 4 seconds on average, with variations based on image complexity and device specifications.</a:t>
            </a:r>
            <a:endParaRPr lang="en-US"/>
          </a:p>
          <a:p>
            <a:r>
              <a:rPr lang="en-US"/>
              <a:t>Users will appreciate the minimal latency in user interaction, as the app responds almost instantaneously to their inputs.</a:t>
            </a:r>
            <a:endParaRPr lang="en-US"/>
          </a:p>
          <a:p>
            <a:r>
              <a:rPr lang="en-US"/>
              <a:t>Scalability Considerations:</a:t>
            </a:r>
            <a:endParaRPr lang="en-US"/>
          </a:p>
          <a:p>
            <a:r>
              <a:rPr lang="en-US"/>
              <a:t>We've conducted extensive tests to evaluate the app's scalability under varying user loads.</a:t>
            </a:r>
            <a:endParaRPr lang="en-US"/>
          </a:p>
          <a:p>
            <a:r>
              <a:rPr lang="en-US"/>
              <a:t>Even under heavy user load, the app maintains stability and performance, with no significant degradation observed in processing times or responsiveness.</a:t>
            </a:r>
            <a:endParaRPr lang="en-US"/>
          </a:p>
          <a:p>
            <a:r>
              <a:rPr lang="en-US"/>
              <a:t>The app efficiently manages multiple simultaneous image uploads without noticeable slowdowns, demonstrating its ability to handle concurrent requests effectively.</a:t>
            </a:r>
            <a:endParaRPr lang="en-US"/>
          </a:p>
          <a:p>
            <a:r>
              <a:rPr lang="en-US"/>
              <a:t>Server resources are effectively utilized, ensuring that the app can accommodate projected growth in user numbers without compromising performance.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5.png"/><Relationship Id="rId3" Type="http://schemas.openxmlformats.org/officeDocument/2006/relationships/image" Target="../media/image35.png"/><Relationship Id="rId2" Type="http://schemas.openxmlformats.org/officeDocument/2006/relationships/image" Target="../media/image34.sv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6.png"/><Relationship Id="rId7" Type="http://schemas.openxmlformats.org/officeDocument/2006/relationships/image" Target="../media/image45.svg"/><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 Id="rId3" Type="http://schemas.openxmlformats.org/officeDocument/2006/relationships/image" Target="../media/image42.svg"/><Relationship Id="rId2" Type="http://schemas.openxmlformats.org/officeDocument/2006/relationships/image" Target="../media/image41.png"/><Relationship Id="rId10" Type="http://schemas.openxmlformats.org/officeDocument/2006/relationships/notesSlide" Target="../notesSlides/notesSlide9.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48.png"/><Relationship Id="rId3" Type="http://schemas.openxmlformats.org/officeDocument/2006/relationships/image" Target="../media/image28.png"/><Relationship Id="rId2" Type="http://schemas.openxmlformats.org/officeDocument/2006/relationships/image" Target="../media/image6.png"/><Relationship Id="rId16" Type="http://schemas.openxmlformats.org/officeDocument/2006/relationships/notesSlide" Target="../notesSlides/notesSlide13.xml"/><Relationship Id="rId15" Type="http://schemas.openxmlformats.org/officeDocument/2006/relationships/slideLayout" Target="../slideLayouts/slideLayout7.xml"/><Relationship Id="rId14" Type="http://schemas.openxmlformats.org/officeDocument/2006/relationships/image" Target="../media/image36.png"/><Relationship Id="rId13" Type="http://schemas.openxmlformats.org/officeDocument/2006/relationships/image" Target="../media/image51.png"/><Relationship Id="rId12" Type="http://schemas.openxmlformats.org/officeDocument/2006/relationships/image" Target="../media/image11.png"/><Relationship Id="rId11" Type="http://schemas.openxmlformats.org/officeDocument/2006/relationships/image" Target="../media/image35.png"/><Relationship Id="rId10" Type="http://schemas.openxmlformats.org/officeDocument/2006/relationships/image" Target="../media/image7.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png"/><Relationship Id="rId3" Type="http://schemas.openxmlformats.org/officeDocument/2006/relationships/image" Target="../media/image16.svg"/><Relationship Id="rId2" Type="http://schemas.openxmlformats.org/officeDocument/2006/relationships/image" Target="../media/image15.png"/><Relationship Id="rId15" Type="http://schemas.openxmlformats.org/officeDocument/2006/relationships/notesSlide" Target="../notesSlides/notesSlide4.xml"/><Relationship Id="rId14" Type="http://schemas.openxmlformats.org/officeDocument/2006/relationships/slideLayout" Target="../slideLayouts/slideLayout7.xml"/><Relationship Id="rId13" Type="http://schemas.openxmlformats.org/officeDocument/2006/relationships/image" Target="../media/image25.png"/><Relationship Id="rId12" Type="http://schemas.openxmlformats.org/officeDocument/2006/relationships/image" Target="../media/image24.svg"/><Relationship Id="rId11" Type="http://schemas.openxmlformats.org/officeDocument/2006/relationships/image" Target="../media/image23.png"/><Relationship Id="rId10" Type="http://schemas.openxmlformats.org/officeDocument/2006/relationships/image" Target="../media/image2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582482" y="4916812"/>
            <a:ext cx="10980430" cy="4277995"/>
          </a:xfrm>
          <a:prstGeom prst="rect">
            <a:avLst/>
          </a:prstGeom>
        </p:spPr>
        <p:txBody>
          <a:bodyPr lIns="0" tIns="0" rIns="0" bIns="0" rtlCol="0" anchor="t">
            <a:spAutoFit/>
          </a:bodyPr>
          <a:lstStyle/>
          <a:p>
            <a:pPr algn="ctr">
              <a:lnSpc>
                <a:spcPts val="5560"/>
              </a:lnSpc>
            </a:pPr>
            <a:r>
              <a:rPr lang="en-US" sz="3970" b="1">
                <a:solidFill>
                  <a:schemeClr val="bg1"/>
                </a:solidFill>
                <a:latin typeface="Poppins Light" panose="00000400000000000000"/>
              </a:rPr>
              <a:t>Student’s name</a:t>
            </a:r>
            <a:endParaRPr lang="en-US" sz="3970" b="1">
              <a:solidFill>
                <a:schemeClr val="bg1"/>
              </a:solidFill>
              <a:latin typeface="Poppins Light" panose="00000400000000000000"/>
            </a:endParaRPr>
          </a:p>
          <a:p>
            <a:pPr algn="ctr">
              <a:lnSpc>
                <a:spcPts val="5560"/>
              </a:lnSpc>
            </a:pPr>
            <a:r>
              <a:rPr lang="en-US" sz="3970" b="1">
                <a:solidFill>
                  <a:schemeClr val="bg1"/>
                </a:solidFill>
                <a:latin typeface="Poppins Light" panose="00000400000000000000"/>
              </a:rPr>
              <a:t>Instructor’s name</a:t>
            </a:r>
            <a:endParaRPr lang="en-US" sz="3970" b="1">
              <a:solidFill>
                <a:schemeClr val="bg1"/>
              </a:solidFill>
              <a:latin typeface="Poppins Light" panose="00000400000000000000"/>
            </a:endParaRPr>
          </a:p>
          <a:p>
            <a:pPr algn="ctr">
              <a:lnSpc>
                <a:spcPts val="5560"/>
              </a:lnSpc>
            </a:pPr>
            <a:r>
              <a:rPr lang="en-US" sz="3970" b="1">
                <a:solidFill>
                  <a:schemeClr val="bg1"/>
                </a:solidFill>
                <a:latin typeface="Poppins Light" panose="00000400000000000000"/>
              </a:rPr>
              <a:t>Course name</a:t>
            </a:r>
            <a:endParaRPr lang="en-US" sz="3970" b="1">
              <a:solidFill>
                <a:schemeClr val="bg1"/>
              </a:solidFill>
              <a:latin typeface="Poppins Light" panose="00000400000000000000"/>
            </a:endParaRPr>
          </a:p>
          <a:p>
            <a:pPr algn="ctr">
              <a:lnSpc>
                <a:spcPts val="5560"/>
              </a:lnSpc>
            </a:pPr>
            <a:r>
              <a:rPr lang="en-US" sz="3970" b="1">
                <a:solidFill>
                  <a:schemeClr val="bg1"/>
                </a:solidFill>
                <a:latin typeface="Poppins Light" panose="00000400000000000000"/>
              </a:rPr>
              <a:t>Institution affiliation</a:t>
            </a:r>
            <a:endParaRPr lang="en-US" sz="3970" b="1">
              <a:solidFill>
                <a:schemeClr val="bg1"/>
              </a:solidFill>
              <a:latin typeface="Poppins Light" panose="00000400000000000000"/>
            </a:endParaRPr>
          </a:p>
          <a:p>
            <a:pPr algn="ctr">
              <a:lnSpc>
                <a:spcPts val="5560"/>
              </a:lnSpc>
            </a:pPr>
            <a:r>
              <a:rPr lang="en-US" sz="3970" b="1">
                <a:solidFill>
                  <a:schemeClr val="bg1"/>
                </a:solidFill>
                <a:latin typeface="Poppins Light" panose="00000400000000000000"/>
              </a:rPr>
              <a:t>Date</a:t>
            </a:r>
            <a:endParaRPr lang="en-US" sz="3970" b="1">
              <a:solidFill>
                <a:schemeClr val="bg1"/>
              </a:solidFill>
              <a:latin typeface="Poppins Light" panose="00000400000000000000"/>
            </a:endParaRPr>
          </a:p>
          <a:p>
            <a:pPr algn="ctr">
              <a:lnSpc>
                <a:spcPts val="5560"/>
              </a:lnSpc>
            </a:pPr>
            <a:endParaRPr lang="en-US" sz="3970" b="1">
              <a:solidFill>
                <a:schemeClr val="bg1"/>
              </a:solidFill>
              <a:latin typeface="Poppins Light" panose="00000400000000000000"/>
            </a:endParaRP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9" name="TextBox 9"/>
          <p:cNvSpPr txBox="1"/>
          <p:nvPr/>
        </p:nvSpPr>
        <p:spPr>
          <a:xfrm>
            <a:off x="3504925" y="2400300"/>
            <a:ext cx="9021926" cy="1292225"/>
          </a:xfrm>
          <a:prstGeom prst="rect">
            <a:avLst/>
          </a:prstGeom>
        </p:spPr>
        <p:txBody>
          <a:bodyPr lIns="0" tIns="0" rIns="0" bIns="0" rtlCol="0" anchor="t">
            <a:spAutoFit/>
          </a:bodyPr>
          <a:lstStyle/>
          <a:p>
            <a:pPr algn="ctr">
              <a:lnSpc>
                <a:spcPts val="5040"/>
              </a:lnSpc>
            </a:pPr>
            <a:r>
              <a:rPr lang="en-US" sz="7000" b="1">
                <a:solidFill>
                  <a:schemeClr val="bg1"/>
                </a:solidFill>
                <a:latin typeface="Computer Says No" panose="00000400000000000000"/>
              </a:rPr>
              <a:t>ENHANCING PEST MANAGEMENT WITH TECHNOLOGY</a:t>
            </a:r>
            <a:endParaRPr lang="en-US" sz="7000" b="1">
              <a:solidFill>
                <a:schemeClr val="bg1"/>
              </a:solidFill>
              <a:latin typeface="Computer Says No" panose="00000400000000000000"/>
            </a:endParaRPr>
          </a:p>
        </p:txBody>
      </p:sp>
      <p:sp>
        <p:nvSpPr>
          <p:cNvPr id="10" name="TextBox 10"/>
          <p:cNvSpPr txBox="1"/>
          <p:nvPr/>
        </p:nvSpPr>
        <p:spPr>
          <a:xfrm>
            <a:off x="3429000" y="300990"/>
            <a:ext cx="12779375" cy="2352675"/>
          </a:xfrm>
          <a:prstGeom prst="rect">
            <a:avLst/>
          </a:prstGeom>
        </p:spPr>
        <p:txBody>
          <a:bodyPr wrap="square" lIns="0" tIns="0" rIns="0" bIns="0" rtlCol="0" anchor="t">
            <a:noAutofit/>
          </a:bodyPr>
          <a:lstStyle/>
          <a:p>
            <a:pPr algn="ctr">
              <a:lnSpc>
                <a:spcPts val="5145"/>
              </a:lnSpc>
            </a:pPr>
            <a:r>
              <a:rPr lang="en-US" sz="8900" b="1">
                <a:solidFill>
                  <a:srgbClr val="FF3131"/>
                </a:solidFill>
                <a:latin typeface="Computer Says No" panose="00000400000000000000"/>
              </a:rPr>
              <a:t>PEST IDENTIFICATION ANDROID APP USING DEEP LEARNING ALGORITHMS</a:t>
            </a:r>
            <a:endParaRPr lang="en-US" sz="8900" b="1">
              <a:solidFill>
                <a:srgbClr val="FF3131"/>
              </a:solidFill>
              <a:latin typeface="Computer Says No" panose="00000400000000000000"/>
            </a:endParaRP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3"/>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4"/>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5"/>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6"/>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7"/>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2" name="TextBox 12"/>
          <p:cNvSpPr txBox="1"/>
          <p:nvPr/>
        </p:nvSpPr>
        <p:spPr>
          <a:xfrm>
            <a:off x="5642986" y="1495425"/>
            <a:ext cx="7678893" cy="960120"/>
          </a:xfrm>
          <a:prstGeom prst="rect">
            <a:avLst/>
          </a:prstGeom>
        </p:spPr>
        <p:txBody>
          <a:bodyPr lIns="0" tIns="0" rIns="0" bIns="0" rtlCol="0" anchor="t">
            <a:spAutoFit/>
          </a:bodyPr>
          <a:lstStyle/>
          <a:p>
            <a:pPr marL="0" lvl="0" indent="0" algn="ctr">
              <a:lnSpc>
                <a:spcPts val="7490"/>
              </a:lnSpc>
              <a:spcBef>
                <a:spcPct val="0"/>
              </a:spcBef>
            </a:pPr>
            <a:r>
              <a:rPr lang="en-US" sz="10405" b="1">
                <a:solidFill>
                  <a:schemeClr val="bg1"/>
                </a:solidFill>
                <a:latin typeface="Computer Says No" panose="00000400000000000000"/>
              </a:rPr>
              <a:t>USER FEEDBACK</a:t>
            </a:r>
            <a:endParaRPr lang="en-US" sz="10405" b="1">
              <a:solidFill>
                <a:schemeClr val="bg1"/>
              </a:solidFill>
              <a:latin typeface="Computer Says No" panose="00000400000000000000"/>
            </a:endParaRPr>
          </a:p>
        </p:txBody>
      </p:sp>
      <p:sp>
        <p:nvSpPr>
          <p:cNvPr id="13" name="TextBox 13"/>
          <p:cNvSpPr txBox="1"/>
          <p:nvPr/>
        </p:nvSpPr>
        <p:spPr>
          <a:xfrm>
            <a:off x="2933300" y="5756962"/>
            <a:ext cx="3289996" cy="571500"/>
          </a:xfrm>
          <a:prstGeom prst="rect">
            <a:avLst/>
          </a:prstGeom>
        </p:spPr>
        <p:txBody>
          <a:bodyPr lIns="0" tIns="0" rIns="0" bIns="0" rtlCol="0" anchor="t">
            <a:spAutoFit/>
          </a:bodyPr>
          <a:lstStyle/>
          <a:p>
            <a:pPr marL="0" lvl="0" indent="0" algn="ctr">
              <a:lnSpc>
                <a:spcPts val="4460"/>
              </a:lnSpc>
              <a:spcBef>
                <a:spcPct val="0"/>
              </a:spcBef>
            </a:pPr>
            <a:r>
              <a:rPr lang="en-US" sz="6190" b="1">
                <a:solidFill>
                  <a:schemeClr val="bg1"/>
                </a:solidFill>
                <a:latin typeface="Computer Says No" panose="00000400000000000000"/>
              </a:rPr>
              <a:t>FEEDBACK 01</a:t>
            </a:r>
            <a:endParaRPr lang="en-US" sz="6190" b="1">
              <a:solidFill>
                <a:schemeClr val="bg1"/>
              </a:solidFill>
              <a:latin typeface="Computer Says No" panose="00000400000000000000"/>
            </a:endParaRPr>
          </a:p>
        </p:txBody>
      </p:sp>
      <p:sp>
        <p:nvSpPr>
          <p:cNvPr id="14" name="TextBox 14"/>
          <p:cNvSpPr txBox="1"/>
          <p:nvPr/>
        </p:nvSpPr>
        <p:spPr>
          <a:xfrm>
            <a:off x="3059776" y="6324987"/>
            <a:ext cx="3037045" cy="4911852"/>
          </a:xfrm>
          <a:prstGeom prst="rect">
            <a:avLst/>
          </a:prstGeom>
        </p:spPr>
        <p:txBody>
          <a:bodyPr lIns="0" tIns="0" rIns="0" bIns="0" rtlCol="0" anchor="t">
            <a:spAutoFit/>
          </a:bodyPr>
          <a:lstStyle/>
          <a:p>
            <a:pPr marL="474980" lvl="1" indent="-237490" algn="ctr">
              <a:lnSpc>
                <a:spcPts val="3565"/>
              </a:lnSpc>
              <a:buFont typeface="Arial" panose="020B0604020202020204"/>
              <a:buChar char="•"/>
            </a:pPr>
            <a:r>
              <a:rPr lang="en-US" sz="2200">
                <a:solidFill>
                  <a:srgbClr val="FFFFFF"/>
                </a:solidFill>
                <a:latin typeface="Poppins Light" panose="00000400000000000000"/>
              </a:rPr>
              <a:t>Feedback obtained through surveys, reviews, and direct interactions</a:t>
            </a:r>
            <a:endParaRPr lang="en-US" sz="2200">
              <a:solidFill>
                <a:srgbClr val="FFFFFF"/>
              </a:solidFill>
              <a:latin typeface="Poppins Light" panose="00000400000000000000"/>
            </a:endParaRPr>
          </a:p>
          <a:p>
            <a:pPr marL="474980" lvl="1" indent="-237490" algn="ctr">
              <a:lnSpc>
                <a:spcPts val="3565"/>
              </a:lnSpc>
              <a:buFont typeface="Arial" panose="020B0604020202020204"/>
              <a:buChar char="•"/>
            </a:pPr>
            <a:r>
              <a:rPr lang="en-US" sz="2200">
                <a:solidFill>
                  <a:srgbClr val="FFFFFF"/>
                </a:solidFill>
                <a:latin typeface="Poppins Light" panose="00000400000000000000"/>
              </a:rPr>
              <a:t>Positive feedback on ease of use and accuracy</a:t>
            </a:r>
            <a:endParaRPr lang="en-US" sz="2200">
              <a:solidFill>
                <a:srgbClr val="FFFFFF"/>
              </a:solidFill>
              <a:latin typeface="Poppins Light" panose="00000400000000000000"/>
            </a:endParaRPr>
          </a:p>
          <a:p>
            <a:pPr algn="ctr">
              <a:lnSpc>
                <a:spcPts val="3565"/>
              </a:lnSpc>
            </a:pPr>
          </a:p>
          <a:p>
            <a:pPr algn="ctr">
              <a:lnSpc>
                <a:spcPts val="3565"/>
              </a:lnSpc>
            </a:pPr>
          </a:p>
          <a:p>
            <a:pPr algn="ctr">
              <a:lnSpc>
                <a:spcPts val="3565"/>
              </a:lnSpc>
            </a:pPr>
          </a:p>
        </p:txBody>
      </p:sp>
      <p:sp>
        <p:nvSpPr>
          <p:cNvPr id="15" name="TextBox 15"/>
          <p:cNvSpPr txBox="1"/>
          <p:nvPr/>
        </p:nvSpPr>
        <p:spPr>
          <a:xfrm>
            <a:off x="7837434" y="5756962"/>
            <a:ext cx="3289996" cy="571500"/>
          </a:xfrm>
          <a:prstGeom prst="rect">
            <a:avLst/>
          </a:prstGeom>
        </p:spPr>
        <p:txBody>
          <a:bodyPr lIns="0" tIns="0" rIns="0" bIns="0" rtlCol="0" anchor="t">
            <a:spAutoFit/>
          </a:bodyPr>
          <a:lstStyle/>
          <a:p>
            <a:pPr marL="0" lvl="0" indent="0" algn="ctr">
              <a:lnSpc>
                <a:spcPts val="4460"/>
              </a:lnSpc>
              <a:spcBef>
                <a:spcPct val="0"/>
              </a:spcBef>
            </a:pPr>
            <a:r>
              <a:rPr lang="en-US" sz="6190" b="1">
                <a:solidFill>
                  <a:schemeClr val="bg1"/>
                </a:solidFill>
                <a:latin typeface="Computer Says No" panose="00000400000000000000"/>
              </a:rPr>
              <a:t>FEEDBACK 02</a:t>
            </a:r>
            <a:endParaRPr lang="en-US" sz="6190" b="1">
              <a:solidFill>
                <a:schemeClr val="bg1"/>
              </a:solidFill>
              <a:latin typeface="Computer Says No" panose="00000400000000000000"/>
            </a:endParaRPr>
          </a:p>
        </p:txBody>
      </p:sp>
      <p:sp>
        <p:nvSpPr>
          <p:cNvPr id="16" name="TextBox 16"/>
          <p:cNvSpPr txBox="1"/>
          <p:nvPr/>
        </p:nvSpPr>
        <p:spPr>
          <a:xfrm>
            <a:off x="12574252" y="5756962"/>
            <a:ext cx="3289996" cy="571500"/>
          </a:xfrm>
          <a:prstGeom prst="rect">
            <a:avLst/>
          </a:prstGeom>
        </p:spPr>
        <p:txBody>
          <a:bodyPr lIns="0" tIns="0" rIns="0" bIns="0" rtlCol="0" anchor="t">
            <a:spAutoFit/>
          </a:bodyPr>
          <a:lstStyle/>
          <a:p>
            <a:pPr marL="0" lvl="0" indent="0" algn="ctr">
              <a:lnSpc>
                <a:spcPts val="4460"/>
              </a:lnSpc>
              <a:spcBef>
                <a:spcPct val="0"/>
              </a:spcBef>
            </a:pPr>
            <a:r>
              <a:rPr lang="en-US" sz="6190">
                <a:solidFill>
                  <a:schemeClr val="bg1"/>
                </a:solidFill>
                <a:latin typeface="Computer Says No" panose="00000400000000000000"/>
              </a:rPr>
              <a:t>FEEDBACK 03</a:t>
            </a:r>
            <a:endParaRPr lang="en-US" sz="6190">
              <a:solidFill>
                <a:schemeClr val="bg1"/>
              </a:solidFill>
              <a:latin typeface="Computer Says No" panose="00000400000000000000"/>
            </a:endParaRPr>
          </a:p>
        </p:txBody>
      </p:sp>
      <p:sp>
        <p:nvSpPr>
          <p:cNvPr id="17" name="TextBox 17"/>
          <p:cNvSpPr txBox="1"/>
          <p:nvPr/>
        </p:nvSpPr>
        <p:spPr>
          <a:xfrm>
            <a:off x="7837434" y="6292781"/>
            <a:ext cx="3289996" cy="3483646"/>
          </a:xfrm>
          <a:prstGeom prst="rect">
            <a:avLst/>
          </a:prstGeom>
        </p:spPr>
        <p:txBody>
          <a:bodyPr lIns="0" tIns="0" rIns="0" bIns="0" rtlCol="0" anchor="t">
            <a:spAutoFit/>
          </a:bodyPr>
          <a:lstStyle/>
          <a:p>
            <a:pPr marL="381635" lvl="1" indent="-191135" algn="ctr">
              <a:lnSpc>
                <a:spcPts val="2865"/>
              </a:lnSpc>
              <a:buFont typeface="Arial" panose="020B0604020202020204"/>
              <a:buChar char="•"/>
            </a:pPr>
            <a:r>
              <a:rPr lang="en-US" sz="1765">
                <a:solidFill>
                  <a:srgbClr val="F2EFEB"/>
                </a:solidFill>
                <a:latin typeface="Poppins Light" panose="00000400000000000000"/>
              </a:rPr>
              <a:t>Key insights into user experience and usability</a:t>
            </a:r>
            <a:endParaRPr lang="en-US" sz="1765">
              <a:solidFill>
                <a:srgbClr val="F2EFEB"/>
              </a:solidFill>
              <a:latin typeface="Poppins Light" panose="00000400000000000000"/>
            </a:endParaRPr>
          </a:p>
          <a:p>
            <a:pPr marL="381635" lvl="1" indent="-191135" algn="ctr">
              <a:lnSpc>
                <a:spcPts val="2865"/>
              </a:lnSpc>
              <a:buFont typeface="Arial" panose="020B0604020202020204"/>
              <a:buChar char="•"/>
            </a:pPr>
            <a:r>
              <a:rPr lang="en-US" sz="1765">
                <a:solidFill>
                  <a:srgbClr val="F2EFEB"/>
                </a:solidFill>
                <a:latin typeface="Poppins Light" panose="00000400000000000000"/>
              </a:rPr>
              <a:t>Requests for additional features such as pest prevention tips</a:t>
            </a:r>
            <a:endParaRPr lang="en-US" sz="1765">
              <a:solidFill>
                <a:srgbClr val="F2EFEB"/>
              </a:solidFill>
              <a:latin typeface="Poppins Light" panose="00000400000000000000"/>
            </a:endParaRPr>
          </a:p>
          <a:p>
            <a:pPr marL="381635" lvl="1" indent="-191135" algn="ctr">
              <a:lnSpc>
                <a:spcPts val="2865"/>
              </a:lnSpc>
              <a:buFont typeface="Arial" panose="020B0604020202020204"/>
              <a:buChar char="•"/>
            </a:pPr>
            <a:r>
              <a:rPr lang="en-US" sz="1765">
                <a:solidFill>
                  <a:srgbClr val="F2EFEB"/>
                </a:solidFill>
                <a:latin typeface="Poppins Light" panose="00000400000000000000"/>
              </a:rPr>
              <a:t>Suggestions for improving user interface and navigation</a:t>
            </a:r>
            <a:endParaRPr lang="en-US" sz="1765">
              <a:solidFill>
                <a:srgbClr val="F2EFEB"/>
              </a:solidFill>
              <a:latin typeface="Poppins Light" panose="00000400000000000000"/>
            </a:endParaRPr>
          </a:p>
          <a:p>
            <a:pPr marL="337820" lvl="1" indent="-168910" algn="ctr">
              <a:lnSpc>
                <a:spcPts val="2535"/>
              </a:lnSpc>
              <a:buFont typeface="Arial" panose="020B0604020202020204"/>
              <a:buChar char="•"/>
            </a:pPr>
          </a:p>
          <a:p>
            <a:pPr algn="ctr">
              <a:lnSpc>
                <a:spcPts val="2535"/>
              </a:lnSpc>
            </a:pPr>
          </a:p>
        </p:txBody>
      </p:sp>
      <p:sp>
        <p:nvSpPr>
          <p:cNvPr id="18" name="TextBox 18"/>
          <p:cNvSpPr txBox="1"/>
          <p:nvPr/>
        </p:nvSpPr>
        <p:spPr>
          <a:xfrm>
            <a:off x="12574252" y="6283256"/>
            <a:ext cx="3506651" cy="3569430"/>
          </a:xfrm>
          <a:prstGeom prst="rect">
            <a:avLst/>
          </a:prstGeom>
        </p:spPr>
        <p:txBody>
          <a:bodyPr lIns="0" tIns="0" rIns="0" bIns="0" rtlCol="0" anchor="t">
            <a:spAutoFit/>
          </a:bodyPr>
          <a:lstStyle/>
          <a:p>
            <a:pPr marL="388620" lvl="1" indent="-194310" algn="ctr">
              <a:lnSpc>
                <a:spcPts val="2915"/>
              </a:lnSpc>
              <a:buFont typeface="Arial" panose="020B0604020202020204"/>
              <a:buChar char="•"/>
            </a:pPr>
            <a:r>
              <a:rPr lang="en-US" sz="1800">
                <a:solidFill>
                  <a:srgbClr val="FFFFFF"/>
                </a:solidFill>
                <a:latin typeface="Poppins Light" panose="00000400000000000000"/>
              </a:rPr>
              <a:t>Identify areas for improvement and feature requests</a:t>
            </a:r>
            <a:endParaRPr lang="en-US" sz="1800">
              <a:solidFill>
                <a:srgbClr val="FFFFFF"/>
              </a:solidFill>
              <a:latin typeface="Poppins Light" panose="00000400000000000000"/>
            </a:endParaRPr>
          </a:p>
          <a:p>
            <a:pPr marL="388620" lvl="1" indent="-194310" algn="ctr">
              <a:lnSpc>
                <a:spcPts val="2915"/>
              </a:lnSpc>
              <a:buFont typeface="Arial" panose="020B0604020202020204"/>
              <a:buChar char="•"/>
            </a:pPr>
            <a:r>
              <a:rPr lang="en-US" sz="1800">
                <a:solidFill>
                  <a:srgbClr val="FFFFFF"/>
                </a:solidFill>
                <a:latin typeface="Poppins Light" panose="00000400000000000000"/>
              </a:rPr>
              <a:t>Suggestions for improving user interface and navigation</a:t>
            </a:r>
            <a:endParaRPr lang="en-US" sz="1800">
              <a:solidFill>
                <a:srgbClr val="FFFFFF"/>
              </a:solidFill>
              <a:latin typeface="Poppins Light" panose="00000400000000000000"/>
            </a:endParaRPr>
          </a:p>
          <a:p>
            <a:pPr marL="388620" lvl="1" indent="-194310" algn="ctr">
              <a:lnSpc>
                <a:spcPts val="2915"/>
              </a:lnSpc>
              <a:buFont typeface="Arial" panose="020B0604020202020204"/>
              <a:buChar char="•"/>
            </a:pPr>
            <a:r>
              <a:rPr lang="en-US" sz="1800">
                <a:solidFill>
                  <a:srgbClr val="FFFFFF"/>
                </a:solidFill>
                <a:latin typeface="Poppins Light" panose="00000400000000000000"/>
              </a:rPr>
              <a:t>Some users reported occasional lag during image processing</a:t>
            </a:r>
            <a:endParaRPr lang="en-US" sz="1800">
              <a:solidFill>
                <a:srgbClr val="FFFFFF"/>
              </a:solidFill>
              <a:latin typeface="Poppins Light" panose="00000400000000000000"/>
            </a:endParaRPr>
          </a:p>
          <a:p>
            <a:pPr algn="ctr">
              <a:lnSpc>
                <a:spcPts val="244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1"/>
            <a:stretch>
              <a:fillRect/>
            </a:stretch>
          </a:blipFill>
        </p:spPr>
      </p:sp>
      <p:sp>
        <p:nvSpPr>
          <p:cNvPr id="3" name="Freeform 3"/>
          <p:cNvSpPr/>
          <p:nvPr/>
        </p:nvSpPr>
        <p:spPr>
          <a:xfrm>
            <a:off x="2990674" y="887732"/>
            <a:ext cx="16010740" cy="8569151"/>
          </a:xfrm>
          <a:custGeom>
            <a:avLst/>
            <a:gdLst/>
            <a:ahLst/>
            <a:cxnLst/>
            <a:rect l="l" t="t" r="r" b="b"/>
            <a:pathLst>
              <a:path w="16010740" h="8569151">
                <a:moveTo>
                  <a:pt x="0" y="0"/>
                </a:moveTo>
                <a:lnTo>
                  <a:pt x="16010739" y="0"/>
                </a:lnTo>
                <a:lnTo>
                  <a:pt x="16010739" y="8569152"/>
                </a:lnTo>
                <a:lnTo>
                  <a:pt x="0" y="8569152"/>
                </a:lnTo>
                <a:lnTo>
                  <a:pt x="0" y="0"/>
                </a:lnTo>
                <a:close/>
              </a:path>
            </a:pathLst>
          </a:custGeom>
          <a:blipFill>
            <a:blip r:embed="rId2">
              <a:extLst>
                <a:ext uri="{96DAC541-7B7A-43D3-8B79-37D633B846F1}">
                  <asvg:svgBlip xmlns:asvg="http://schemas.microsoft.com/office/drawing/2016/SVG/main" r:embed="rId3"/>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4"/>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5"/>
            <a:stretch>
              <a:fillRect/>
            </a:stretch>
          </a:blipFill>
        </p:spPr>
      </p:sp>
      <p:sp>
        <p:nvSpPr>
          <p:cNvPr id="6" name="TextBox 6"/>
          <p:cNvSpPr txBox="1"/>
          <p:nvPr/>
        </p:nvSpPr>
        <p:spPr>
          <a:xfrm>
            <a:off x="6798961" y="660346"/>
            <a:ext cx="11117673" cy="1081405"/>
          </a:xfrm>
          <a:prstGeom prst="rect">
            <a:avLst/>
          </a:prstGeom>
        </p:spPr>
        <p:txBody>
          <a:bodyPr lIns="0" tIns="0" rIns="0" bIns="0" rtlCol="0" anchor="t">
            <a:spAutoFit/>
          </a:bodyPr>
          <a:lstStyle/>
          <a:p>
            <a:pPr marL="0" lvl="0" indent="0" algn="ctr">
              <a:lnSpc>
                <a:spcPts val="8435"/>
              </a:lnSpc>
              <a:spcBef>
                <a:spcPct val="0"/>
              </a:spcBef>
            </a:pPr>
            <a:r>
              <a:rPr lang="en-US" sz="11715" b="1">
                <a:solidFill>
                  <a:schemeClr val="bg1"/>
                </a:solidFill>
                <a:latin typeface="Computer Says No" panose="00000400000000000000"/>
              </a:rPr>
              <a:t>PERFORMANCE ANALYSIS</a:t>
            </a:r>
            <a:endParaRPr lang="en-US" sz="11715" b="1">
              <a:solidFill>
                <a:schemeClr val="bg1"/>
              </a:solidFill>
              <a:latin typeface="Computer Says No" panose="00000400000000000000"/>
            </a:endParaRPr>
          </a:p>
        </p:txBody>
      </p:sp>
      <p:sp>
        <p:nvSpPr>
          <p:cNvPr id="7" name="Freeform 7"/>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sp>
      <p:sp>
        <p:nvSpPr>
          <p:cNvPr id="10" name="Freeform 10"/>
          <p:cNvSpPr/>
          <p:nvPr/>
        </p:nvSpPr>
        <p:spPr>
          <a:xfrm>
            <a:off x="0" y="133400"/>
            <a:ext cx="5838171" cy="6174128"/>
          </a:xfrm>
          <a:custGeom>
            <a:avLst/>
            <a:gdLst/>
            <a:ahLst/>
            <a:cxnLst/>
            <a:rect l="l" t="t" r="r" b="b"/>
            <a:pathLst>
              <a:path w="5838171" h="6174128">
                <a:moveTo>
                  <a:pt x="0" y="0"/>
                </a:moveTo>
                <a:lnTo>
                  <a:pt x="5838171" y="0"/>
                </a:lnTo>
                <a:lnTo>
                  <a:pt x="5838171" y="6174128"/>
                </a:lnTo>
                <a:lnTo>
                  <a:pt x="0" y="6174128"/>
                </a:lnTo>
                <a:lnTo>
                  <a:pt x="0" y="0"/>
                </a:lnTo>
                <a:close/>
              </a:path>
            </a:pathLst>
          </a:custGeom>
          <a:blipFill>
            <a:blip r:embed="rId8"/>
            <a:stretch>
              <a:fillRect r="-4245"/>
            </a:stretch>
          </a:blipFill>
        </p:spPr>
      </p:sp>
      <p:sp>
        <p:nvSpPr>
          <p:cNvPr id="11" name="TextBox 11"/>
          <p:cNvSpPr txBox="1"/>
          <p:nvPr/>
        </p:nvSpPr>
        <p:spPr>
          <a:xfrm>
            <a:off x="6179007" y="1816154"/>
            <a:ext cx="11080293" cy="4222956"/>
          </a:xfrm>
          <a:prstGeom prst="rect">
            <a:avLst/>
          </a:prstGeom>
        </p:spPr>
        <p:txBody>
          <a:bodyPr lIns="0" tIns="0" rIns="0" bIns="0" rtlCol="0" anchor="t">
            <a:spAutoFit/>
          </a:bodyPr>
          <a:lstStyle/>
          <a:p>
            <a:pPr>
              <a:lnSpc>
                <a:spcPts val="3720"/>
              </a:lnSpc>
            </a:pPr>
            <a:r>
              <a:rPr lang="en-US" sz="2295">
                <a:solidFill>
                  <a:srgbClr val="FFFFFF"/>
                </a:solidFill>
                <a:latin typeface="Poppins Light" panose="00000400000000000000"/>
              </a:rPr>
              <a:t>App Responsiveness and Processing Speed</a:t>
            </a:r>
            <a:endParaRPr lang="en-US" sz="2295">
              <a:solidFill>
                <a:srgbClr val="FFFFFF"/>
              </a:solidFill>
              <a:latin typeface="Poppins Light" panose="00000400000000000000"/>
            </a:endParaRPr>
          </a:p>
          <a:p>
            <a:pPr marL="495935" lvl="1" indent="-247650">
              <a:lnSpc>
                <a:spcPts val="3720"/>
              </a:lnSpc>
              <a:buFont typeface="Arial" panose="020B0604020202020204"/>
              <a:buChar char="•"/>
            </a:pPr>
            <a:r>
              <a:rPr lang="en-US" sz="2295">
                <a:solidFill>
                  <a:srgbClr val="FFFFFF"/>
                </a:solidFill>
                <a:latin typeface="Poppins Light" panose="00000400000000000000"/>
              </a:rPr>
              <a:t>Image Upload Time: Average upload time recorded at 2.5 seconds, ranging from 1.8 to 3.2 seconds across different devices.</a:t>
            </a:r>
            <a:endParaRPr lang="en-US" sz="2295">
              <a:solidFill>
                <a:srgbClr val="FFFFFF"/>
              </a:solidFill>
              <a:latin typeface="Poppins Light" panose="00000400000000000000"/>
            </a:endParaRPr>
          </a:p>
          <a:p>
            <a:pPr marL="495935" lvl="1" indent="-247650">
              <a:lnSpc>
                <a:spcPts val="3720"/>
              </a:lnSpc>
              <a:buFont typeface="Arial" panose="020B0604020202020204"/>
              <a:buChar char="•"/>
            </a:pPr>
            <a:r>
              <a:rPr lang="en-US" sz="2295">
                <a:solidFill>
                  <a:srgbClr val="FFFFFF"/>
                </a:solidFill>
                <a:latin typeface="Poppins Light" panose="00000400000000000000"/>
              </a:rPr>
              <a:t>Processing Time: The deep learning algorithm processes images within 4 seconds on average, with variations depending on image complexity and device specifications.</a:t>
            </a:r>
            <a:endParaRPr lang="en-US" sz="2295">
              <a:solidFill>
                <a:srgbClr val="FFFFFF"/>
              </a:solidFill>
              <a:latin typeface="Poppins Light" panose="00000400000000000000"/>
            </a:endParaRPr>
          </a:p>
          <a:p>
            <a:pPr marL="495935" lvl="1" indent="-247650">
              <a:lnSpc>
                <a:spcPts val="3720"/>
              </a:lnSpc>
              <a:buFont typeface="Arial" panose="020B0604020202020204"/>
              <a:buChar char="•"/>
            </a:pPr>
            <a:r>
              <a:rPr lang="en-US" sz="2295">
                <a:solidFill>
                  <a:srgbClr val="FFFFFF"/>
                </a:solidFill>
                <a:latin typeface="Poppins Light" panose="00000400000000000000"/>
              </a:rPr>
              <a:t>User Interaction Latency: Minimal latency observed, with the app responding to user inputs almost instantaneously.</a:t>
            </a:r>
            <a:endParaRPr lang="en-US" sz="2295">
              <a:solidFill>
                <a:srgbClr val="FFFFFF"/>
              </a:solidFill>
              <a:latin typeface="Poppins Light" panose="00000400000000000000"/>
            </a:endParaRPr>
          </a:p>
          <a:p>
            <a:pPr>
              <a:lnSpc>
                <a:spcPts val="3720"/>
              </a:lnSpc>
            </a:pPr>
          </a:p>
        </p:txBody>
      </p:sp>
      <p:sp>
        <p:nvSpPr>
          <p:cNvPr id="12" name="TextBox 12"/>
          <p:cNvSpPr txBox="1"/>
          <p:nvPr/>
        </p:nvSpPr>
        <p:spPr>
          <a:xfrm>
            <a:off x="4412617" y="6707679"/>
            <a:ext cx="12452889" cy="3579321"/>
          </a:xfrm>
          <a:prstGeom prst="rect">
            <a:avLst/>
          </a:prstGeom>
        </p:spPr>
        <p:txBody>
          <a:bodyPr lIns="0" tIns="0" rIns="0" bIns="0" rtlCol="0" anchor="t">
            <a:spAutoFit/>
          </a:bodyPr>
          <a:lstStyle/>
          <a:p>
            <a:pPr>
              <a:lnSpc>
                <a:spcPts val="3535"/>
              </a:lnSpc>
            </a:pPr>
            <a:r>
              <a:rPr lang="en-US" sz="2180">
                <a:solidFill>
                  <a:srgbClr val="FFFFFF"/>
                </a:solidFill>
                <a:latin typeface="Poppins Light" panose="00000400000000000000"/>
              </a:rPr>
              <a:t>Scalability Considerations</a:t>
            </a:r>
            <a:endParaRPr lang="en-US" sz="2180">
              <a:solidFill>
                <a:srgbClr val="FFFFFF"/>
              </a:solidFill>
              <a:latin typeface="Poppins Light" panose="00000400000000000000"/>
            </a:endParaRPr>
          </a:p>
          <a:p>
            <a:pPr marL="471170" lvl="1" indent="-235585">
              <a:lnSpc>
                <a:spcPts val="3535"/>
              </a:lnSpc>
              <a:buFont typeface="Arial" panose="020B0604020202020204"/>
              <a:buChar char="•"/>
            </a:pPr>
            <a:r>
              <a:rPr lang="en-US" sz="2180">
                <a:solidFill>
                  <a:srgbClr val="FFFFFF"/>
                </a:solidFill>
                <a:latin typeface="Poppins Light" panose="00000400000000000000"/>
              </a:rPr>
              <a:t>Increased User Load: The app maintains stability and performance even under heavy user load, with no significant degradation observed in processing times or responsiveness.</a:t>
            </a:r>
            <a:endParaRPr lang="en-US" sz="2180">
              <a:solidFill>
                <a:srgbClr val="FFFFFF"/>
              </a:solidFill>
              <a:latin typeface="Poppins Light" panose="00000400000000000000"/>
            </a:endParaRPr>
          </a:p>
          <a:p>
            <a:pPr marL="471170" lvl="1" indent="-235585">
              <a:lnSpc>
                <a:spcPts val="3535"/>
              </a:lnSpc>
              <a:buFont typeface="Arial" panose="020B0604020202020204"/>
              <a:buChar char="•"/>
            </a:pPr>
            <a:r>
              <a:rPr lang="en-US" sz="2180">
                <a:solidFill>
                  <a:srgbClr val="FFFFFF"/>
                </a:solidFill>
                <a:latin typeface="Poppins Light" panose="00000400000000000000"/>
              </a:rPr>
              <a:t>Concurrent Image Uploads: Tested with multiple simultaneous uploads, and the app efficiently manages concurrent requests without noticeable slowdowns.</a:t>
            </a:r>
            <a:endParaRPr lang="en-US" sz="2180">
              <a:solidFill>
                <a:srgbClr val="FFFFFF"/>
              </a:solidFill>
              <a:latin typeface="Poppins Light" panose="00000400000000000000"/>
            </a:endParaRPr>
          </a:p>
          <a:p>
            <a:pPr>
              <a:lnSpc>
                <a:spcPts val="3535"/>
              </a:lnSpc>
            </a:pPr>
          </a:p>
          <a:p>
            <a:pPr>
              <a:lnSpc>
                <a:spcPts val="3535"/>
              </a:lnSpc>
            </a:pPr>
          </a:p>
        </p:txBody>
      </p:sp>
      <p:sp>
        <p:nvSpPr>
          <p:cNvPr id="13" name="TextBox 13"/>
          <p:cNvSpPr txBox="1"/>
          <p:nvPr/>
        </p:nvSpPr>
        <p:spPr>
          <a:xfrm>
            <a:off x="5838171" y="1030547"/>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panose="00000400000000000000"/>
              </a:rPr>
              <a:t>01</a:t>
            </a:r>
            <a:endParaRPr lang="en-US" sz="11715">
              <a:solidFill>
                <a:srgbClr val="6866E1"/>
              </a:solidFill>
              <a:latin typeface="Computer Says No" panose="00000400000000000000"/>
            </a:endParaRPr>
          </a:p>
        </p:txBody>
      </p:sp>
      <p:sp>
        <p:nvSpPr>
          <p:cNvPr id="14" name="TextBox 14"/>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panose="00000400000000000000"/>
              </a:rPr>
              <a:t>02</a:t>
            </a:r>
            <a:endParaRPr lang="en-US" sz="11715">
              <a:solidFill>
                <a:srgbClr val="6866E1"/>
              </a:solidFill>
              <a:latin typeface="Computer Says No" panose="000004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2"/>
            <a:stretch>
              <a:fillRect/>
            </a:stretch>
          </a:blipFill>
        </p:spPr>
      </p:sp>
      <p:sp>
        <p:nvSpPr>
          <p:cNvPr id="4" name="Freeform 4"/>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3"/>
            <a:stretch>
              <a:fillRect/>
            </a:stretch>
          </a:blipFill>
        </p:spPr>
      </p:sp>
      <p:sp>
        <p:nvSpPr>
          <p:cNvPr id="5" name="TextBox 5"/>
          <p:cNvSpPr txBox="1"/>
          <p:nvPr/>
        </p:nvSpPr>
        <p:spPr>
          <a:xfrm>
            <a:off x="3900191" y="807959"/>
            <a:ext cx="12530590" cy="830580"/>
          </a:xfrm>
          <a:prstGeom prst="rect">
            <a:avLst/>
          </a:prstGeom>
        </p:spPr>
        <p:txBody>
          <a:bodyPr lIns="0" tIns="0" rIns="0" bIns="0" rtlCol="0" anchor="t">
            <a:spAutoFit/>
          </a:bodyPr>
          <a:lstStyle/>
          <a:p>
            <a:pPr marL="0" lvl="0" indent="0">
              <a:lnSpc>
                <a:spcPts val="6480"/>
              </a:lnSpc>
              <a:spcBef>
                <a:spcPct val="0"/>
              </a:spcBef>
            </a:pPr>
            <a:r>
              <a:rPr lang="en-US" sz="9000" b="1">
                <a:solidFill>
                  <a:schemeClr val="bg1"/>
                </a:solidFill>
                <a:latin typeface="Computer Says No" panose="00000400000000000000"/>
              </a:rPr>
              <a:t> COST ANALYSIS</a:t>
            </a:r>
            <a:endParaRPr lang="en-US" sz="9000" b="1">
              <a:solidFill>
                <a:schemeClr val="bg1"/>
              </a:solidFill>
              <a:latin typeface="Computer Says No" panose="00000400000000000000"/>
            </a:endParaRPr>
          </a:p>
        </p:txBody>
      </p:sp>
      <p:sp>
        <p:nvSpPr>
          <p:cNvPr id="6" name="TextBox 6"/>
          <p:cNvSpPr txBox="1"/>
          <p:nvPr/>
        </p:nvSpPr>
        <p:spPr>
          <a:xfrm>
            <a:off x="4168297" y="2275709"/>
            <a:ext cx="5706507" cy="571500"/>
          </a:xfrm>
          <a:prstGeom prst="rect">
            <a:avLst/>
          </a:prstGeom>
        </p:spPr>
        <p:txBody>
          <a:bodyPr lIns="0" tIns="0" rIns="0" bIns="0" rtlCol="0" anchor="t">
            <a:spAutoFit/>
          </a:bodyPr>
          <a:lstStyle/>
          <a:p>
            <a:pPr marL="0" lvl="0" indent="0">
              <a:lnSpc>
                <a:spcPts val="4460"/>
              </a:lnSpc>
              <a:spcBef>
                <a:spcPct val="0"/>
              </a:spcBef>
            </a:pPr>
            <a:r>
              <a:rPr lang="en-US" sz="6190" b="1">
                <a:solidFill>
                  <a:srgbClr val="6866E1"/>
                </a:solidFill>
                <a:latin typeface="Computer Says No" panose="00000400000000000000"/>
              </a:rPr>
              <a:t>INFRASTRUCTURE COSTS</a:t>
            </a:r>
            <a:endParaRPr lang="en-US" sz="6190" b="1">
              <a:solidFill>
                <a:srgbClr val="6866E1"/>
              </a:solidFill>
              <a:latin typeface="Computer Says No" panose="00000400000000000000"/>
            </a:endParaRPr>
          </a:p>
        </p:txBody>
      </p:sp>
      <p:sp>
        <p:nvSpPr>
          <p:cNvPr id="7" name="TextBox 7"/>
          <p:cNvSpPr txBox="1"/>
          <p:nvPr/>
        </p:nvSpPr>
        <p:spPr>
          <a:xfrm>
            <a:off x="1220300" y="2782074"/>
            <a:ext cx="13789106" cy="1848993"/>
          </a:xfrm>
          <a:prstGeom prst="rect">
            <a:avLst/>
          </a:prstGeom>
        </p:spPr>
        <p:txBody>
          <a:bodyPr lIns="0" tIns="0" rIns="0" bIns="0" rtlCol="0" anchor="t">
            <a:spAutoFit/>
          </a:bodyPr>
          <a:lstStyle/>
          <a:p>
            <a:pPr marL="496570" lvl="1" indent="-248285">
              <a:lnSpc>
                <a:spcPts val="3725"/>
              </a:lnSpc>
              <a:buFont typeface="Arial" panose="020B0604020202020204"/>
              <a:buChar char="•"/>
            </a:pPr>
            <a:r>
              <a:rPr lang="en-US" sz="2300">
                <a:solidFill>
                  <a:srgbClr val="FFFFFF"/>
                </a:solidFill>
                <a:latin typeface="Poppins Light" panose="00000400000000000000"/>
              </a:rPr>
              <a:t>Cloud hosting expenses: $500 per month for server hosting and computing resources.</a:t>
            </a:r>
            <a:endParaRPr lang="en-US" sz="2300">
              <a:solidFill>
                <a:srgbClr val="FFFFFF"/>
              </a:solidFill>
              <a:latin typeface="Poppins Light" panose="00000400000000000000"/>
            </a:endParaRPr>
          </a:p>
          <a:p>
            <a:pPr marL="496570" lvl="1" indent="-248285">
              <a:lnSpc>
                <a:spcPts val="3725"/>
              </a:lnSpc>
              <a:buFont typeface="Arial" panose="020B0604020202020204"/>
              <a:buChar char="•"/>
            </a:pPr>
            <a:r>
              <a:rPr lang="en-US" sz="2300">
                <a:solidFill>
                  <a:srgbClr val="FFFFFF"/>
                </a:solidFill>
                <a:latin typeface="Poppins Light" panose="00000400000000000000"/>
              </a:rPr>
              <a:t>Utilization of AWS EC2 instances and S3 storage services.</a:t>
            </a:r>
            <a:endParaRPr lang="en-US" sz="2300">
              <a:solidFill>
                <a:srgbClr val="FFFFFF"/>
              </a:solidFill>
              <a:latin typeface="Poppins Light" panose="00000400000000000000"/>
            </a:endParaRPr>
          </a:p>
          <a:p>
            <a:pPr marL="496570" lvl="1" indent="-248285">
              <a:lnSpc>
                <a:spcPts val="3725"/>
              </a:lnSpc>
              <a:buFont typeface="Arial" panose="020B0604020202020204"/>
              <a:buChar char="•"/>
            </a:pPr>
            <a:r>
              <a:rPr lang="en-US" sz="2300">
                <a:solidFill>
                  <a:srgbClr val="FFFFFF"/>
                </a:solidFill>
                <a:latin typeface="Poppins Light" panose="00000400000000000000"/>
              </a:rPr>
              <a:t>Estimated annual infrastructure cost: $6,000.</a:t>
            </a:r>
            <a:endParaRPr lang="en-US" sz="2300">
              <a:solidFill>
                <a:srgbClr val="FFFFFF"/>
              </a:solidFill>
              <a:latin typeface="Poppins Light" panose="00000400000000000000"/>
            </a:endParaRPr>
          </a:p>
          <a:p>
            <a:pPr>
              <a:lnSpc>
                <a:spcPts val="3725"/>
              </a:lnSpc>
            </a:pPr>
          </a:p>
        </p:txBody>
      </p:sp>
      <p:sp>
        <p:nvSpPr>
          <p:cNvPr id="8" name="TextBox 8"/>
          <p:cNvSpPr txBox="1"/>
          <p:nvPr/>
        </p:nvSpPr>
        <p:spPr>
          <a:xfrm>
            <a:off x="2854647" y="4685169"/>
            <a:ext cx="7812297" cy="571500"/>
          </a:xfrm>
          <a:prstGeom prst="rect">
            <a:avLst/>
          </a:prstGeom>
        </p:spPr>
        <p:txBody>
          <a:bodyPr lIns="0" tIns="0" rIns="0" bIns="0" rtlCol="0" anchor="t">
            <a:spAutoFit/>
          </a:bodyPr>
          <a:lstStyle/>
          <a:p>
            <a:pPr marL="0" lvl="0" indent="0">
              <a:lnSpc>
                <a:spcPts val="4460"/>
              </a:lnSpc>
              <a:spcBef>
                <a:spcPct val="0"/>
              </a:spcBef>
            </a:pPr>
            <a:r>
              <a:rPr lang="en-US" sz="6190" b="1">
                <a:solidFill>
                  <a:srgbClr val="6866E1"/>
                </a:solidFill>
                <a:latin typeface="Computer Says No" panose="00000400000000000000"/>
              </a:rPr>
              <a:t>DEVELOPMENT </a:t>
            </a:r>
            <a:r>
              <a:rPr lang="en-US" sz="6190" b="1">
                <a:solidFill>
                  <a:srgbClr val="6866E1"/>
                </a:solidFill>
                <a:latin typeface="Computer Says No" panose="00000400000000000000"/>
              </a:rPr>
              <a:t>TOOLS AND LICENSES</a:t>
            </a:r>
            <a:endParaRPr lang="en-US" sz="6190" b="1">
              <a:solidFill>
                <a:srgbClr val="6866E1"/>
              </a:solidFill>
              <a:latin typeface="Computer Says No" panose="00000400000000000000"/>
            </a:endParaRPr>
          </a:p>
        </p:txBody>
      </p:sp>
      <p:sp>
        <p:nvSpPr>
          <p:cNvPr id="9" name="TextBox 9"/>
          <p:cNvSpPr txBox="1"/>
          <p:nvPr/>
        </p:nvSpPr>
        <p:spPr>
          <a:xfrm>
            <a:off x="1220300" y="5292605"/>
            <a:ext cx="10937104" cy="1848993"/>
          </a:xfrm>
          <a:prstGeom prst="rect">
            <a:avLst/>
          </a:prstGeom>
        </p:spPr>
        <p:txBody>
          <a:bodyPr lIns="0" tIns="0" rIns="0" bIns="0" rtlCol="0" anchor="t">
            <a:spAutoFit/>
          </a:bodyPr>
          <a:lstStyle/>
          <a:p>
            <a:pPr marL="496570" lvl="1" indent="-248285">
              <a:lnSpc>
                <a:spcPts val="3725"/>
              </a:lnSpc>
              <a:buFont typeface="Arial" panose="020B0604020202020204"/>
              <a:buChar char="•"/>
            </a:pPr>
            <a:r>
              <a:rPr lang="en-US" sz="2300">
                <a:solidFill>
                  <a:srgbClr val="FFFFFF"/>
                </a:solidFill>
                <a:latin typeface="Poppins Light" panose="00000400000000000000"/>
              </a:rPr>
              <a:t>Licensing fees for IDEs and development frameworks: $500 upfront cost.</a:t>
            </a:r>
            <a:endParaRPr lang="en-US" sz="2300">
              <a:solidFill>
                <a:srgbClr val="FFFFFF"/>
              </a:solidFill>
              <a:latin typeface="Poppins Light" panose="00000400000000000000"/>
            </a:endParaRPr>
          </a:p>
          <a:p>
            <a:pPr marL="496570" lvl="1" indent="-248285">
              <a:lnSpc>
                <a:spcPts val="3725"/>
              </a:lnSpc>
              <a:buFont typeface="Arial" panose="020B0604020202020204"/>
              <a:buChar char="•"/>
            </a:pPr>
            <a:r>
              <a:rPr lang="en-US" sz="2300">
                <a:solidFill>
                  <a:srgbClr val="FFFFFF"/>
                </a:solidFill>
                <a:latin typeface="Poppins Light" panose="00000400000000000000"/>
              </a:rPr>
              <a:t>Annual subscription for premium development tools: $200.</a:t>
            </a:r>
            <a:endParaRPr lang="en-US" sz="2300">
              <a:solidFill>
                <a:srgbClr val="FFFFFF"/>
              </a:solidFill>
              <a:latin typeface="Poppins Light" panose="00000400000000000000"/>
            </a:endParaRPr>
          </a:p>
          <a:p>
            <a:pPr marL="496570" lvl="1" indent="-248285">
              <a:lnSpc>
                <a:spcPts val="3725"/>
              </a:lnSpc>
              <a:buFont typeface="Arial" panose="020B0604020202020204"/>
              <a:buChar char="•"/>
            </a:pPr>
            <a:r>
              <a:rPr lang="en-US" sz="2300">
                <a:solidFill>
                  <a:srgbClr val="FFFFFF"/>
                </a:solidFill>
                <a:latin typeface="Poppins Light" panose="00000400000000000000"/>
              </a:rPr>
              <a:t>Total estimated development tools cost: $700.</a:t>
            </a:r>
            <a:endParaRPr lang="en-US" sz="2300">
              <a:solidFill>
                <a:srgbClr val="FFFFFF"/>
              </a:solidFill>
              <a:latin typeface="Poppins Light" panose="00000400000000000000"/>
            </a:endParaRPr>
          </a:p>
          <a:p>
            <a:pPr>
              <a:lnSpc>
                <a:spcPts val="3725"/>
              </a:lnSpc>
            </a:pPr>
          </a:p>
        </p:txBody>
      </p:sp>
      <p:sp>
        <p:nvSpPr>
          <p:cNvPr id="10" name="TextBox 10"/>
          <p:cNvSpPr txBox="1"/>
          <p:nvPr/>
        </p:nvSpPr>
        <p:spPr>
          <a:xfrm>
            <a:off x="2788651" y="7156085"/>
            <a:ext cx="7086153" cy="571500"/>
          </a:xfrm>
          <a:prstGeom prst="rect">
            <a:avLst/>
          </a:prstGeom>
        </p:spPr>
        <p:txBody>
          <a:bodyPr lIns="0" tIns="0" rIns="0" bIns="0" rtlCol="0" anchor="t">
            <a:spAutoFit/>
          </a:bodyPr>
          <a:lstStyle/>
          <a:p>
            <a:pPr marL="0" lvl="0" indent="0">
              <a:lnSpc>
                <a:spcPts val="4460"/>
              </a:lnSpc>
              <a:spcBef>
                <a:spcPct val="0"/>
              </a:spcBef>
            </a:pPr>
            <a:r>
              <a:rPr lang="en-US" sz="6190" b="1">
                <a:solidFill>
                  <a:srgbClr val="6866E1"/>
                </a:solidFill>
                <a:latin typeface="Computer Says No" panose="00000400000000000000"/>
              </a:rPr>
              <a:t>MAINTENANCE AND SUPPORT</a:t>
            </a:r>
            <a:endParaRPr lang="en-US" sz="6190" b="1">
              <a:solidFill>
                <a:srgbClr val="6866E1"/>
              </a:solidFill>
              <a:latin typeface="Computer Says No" panose="00000400000000000000"/>
            </a:endParaRPr>
          </a:p>
        </p:txBody>
      </p:sp>
      <p:sp>
        <p:nvSpPr>
          <p:cNvPr id="11" name="TextBox 11"/>
          <p:cNvSpPr txBox="1"/>
          <p:nvPr/>
        </p:nvSpPr>
        <p:spPr>
          <a:xfrm>
            <a:off x="1295240" y="7810219"/>
            <a:ext cx="10747864" cy="2514600"/>
          </a:xfrm>
          <a:prstGeom prst="rect">
            <a:avLst/>
          </a:prstGeom>
        </p:spPr>
        <p:txBody>
          <a:bodyPr lIns="0" tIns="0" rIns="0" bIns="0" rtlCol="0" anchor="t">
            <a:spAutoFit/>
          </a:bodyPr>
          <a:lstStyle/>
          <a:p>
            <a:pPr marL="539750" lvl="1" indent="-269875">
              <a:lnSpc>
                <a:spcPts val="4050"/>
              </a:lnSpc>
              <a:buFont typeface="Arial" panose="020B0604020202020204"/>
              <a:buChar char="•"/>
            </a:pPr>
            <a:r>
              <a:rPr lang="en-US" sz="2500">
                <a:solidFill>
                  <a:srgbClr val="FFFFFF"/>
                </a:solidFill>
                <a:latin typeface="Poppins Light" panose="00000400000000000000"/>
              </a:rPr>
              <a:t>Annual budget for maintenance and updates: $1,000.</a:t>
            </a:r>
            <a:endParaRPr lang="en-US" sz="2500">
              <a:solidFill>
                <a:srgbClr val="FFFFFF"/>
              </a:solidFill>
              <a:latin typeface="Poppins Light" panose="00000400000000000000"/>
            </a:endParaRPr>
          </a:p>
          <a:p>
            <a:pPr marL="539750" lvl="1" indent="-269875">
              <a:lnSpc>
                <a:spcPts val="4050"/>
              </a:lnSpc>
              <a:buFont typeface="Arial" panose="020B0604020202020204"/>
              <a:buChar char="•"/>
            </a:pPr>
            <a:r>
              <a:rPr lang="en-US" sz="2500">
                <a:solidFill>
                  <a:srgbClr val="FFFFFF"/>
                </a:solidFill>
                <a:latin typeface="Poppins Light" panose="00000400000000000000"/>
              </a:rPr>
              <a:t>Allocation for customer support: $500 per month.</a:t>
            </a:r>
            <a:endParaRPr lang="en-US" sz="2500">
              <a:solidFill>
                <a:srgbClr val="FFFFFF"/>
              </a:solidFill>
              <a:latin typeface="Poppins Light" panose="00000400000000000000"/>
            </a:endParaRPr>
          </a:p>
          <a:p>
            <a:pPr marL="539750" lvl="1" indent="-269875">
              <a:lnSpc>
                <a:spcPts val="4050"/>
              </a:lnSpc>
              <a:buFont typeface="Arial" panose="020B0604020202020204"/>
              <a:buChar char="•"/>
            </a:pPr>
            <a:r>
              <a:rPr lang="en-US" sz="2500">
                <a:solidFill>
                  <a:srgbClr val="FFFFFF"/>
                </a:solidFill>
                <a:latin typeface="Poppins Light" panose="00000400000000000000"/>
              </a:rPr>
              <a:t>Total estimated annual cost for maintenance and support: $7,000.</a:t>
            </a:r>
            <a:endParaRPr lang="en-US" sz="2500">
              <a:solidFill>
                <a:srgbClr val="FFFFFF"/>
              </a:solidFill>
              <a:latin typeface="Poppins Light" panose="00000400000000000000"/>
            </a:endParaRPr>
          </a:p>
          <a:p>
            <a:pPr>
              <a:lnSpc>
                <a:spcPts val="4050"/>
              </a:lnSpc>
            </a:pPr>
          </a:p>
        </p:txBody>
      </p:sp>
      <p:sp>
        <p:nvSpPr>
          <p:cNvPr id="12" name="Freeform 12"/>
          <p:cNvSpPr/>
          <p:nvPr/>
        </p:nvSpPr>
        <p:spPr>
          <a:xfrm>
            <a:off x="633940" y="398384"/>
            <a:ext cx="1551199" cy="1204295"/>
          </a:xfrm>
          <a:custGeom>
            <a:avLst/>
            <a:gdLst/>
            <a:ahLst/>
            <a:cxnLst/>
            <a:rect l="l" t="t" r="r" b="b"/>
            <a:pathLst>
              <a:path w="1551199" h="1204295">
                <a:moveTo>
                  <a:pt x="0" y="0"/>
                </a:moveTo>
                <a:lnTo>
                  <a:pt x="1551199" y="0"/>
                </a:lnTo>
                <a:lnTo>
                  <a:pt x="1551199" y="1204295"/>
                </a:lnTo>
                <a:lnTo>
                  <a:pt x="0" y="12042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071197" y="1222001"/>
            <a:ext cx="8551449" cy="6896330"/>
          </a:xfrm>
          <a:custGeom>
            <a:avLst/>
            <a:gdLst/>
            <a:ahLst/>
            <a:cxnLst/>
            <a:rect l="l" t="t" r="r" b="b"/>
            <a:pathLst>
              <a:path w="8551449" h="6896330">
                <a:moveTo>
                  <a:pt x="0" y="0"/>
                </a:moveTo>
                <a:lnTo>
                  <a:pt x="8551448" y="0"/>
                </a:lnTo>
                <a:lnTo>
                  <a:pt x="8551448" y="6896330"/>
                </a:lnTo>
                <a:lnTo>
                  <a:pt x="0" y="6896330"/>
                </a:lnTo>
                <a:lnTo>
                  <a:pt x="0" y="0"/>
                </a:lnTo>
                <a:close/>
              </a:path>
            </a:pathLst>
          </a:custGeom>
          <a:blipFill>
            <a:blip r:embed="rId1"/>
            <a:stretch>
              <a:fillRect/>
            </a:stretch>
          </a:blipFill>
        </p:spPr>
      </p:sp>
      <p:sp>
        <p:nvSpPr>
          <p:cNvPr id="3" name="TextBox 3"/>
          <p:cNvSpPr txBox="1"/>
          <p:nvPr/>
        </p:nvSpPr>
        <p:spPr>
          <a:xfrm>
            <a:off x="1256862" y="786537"/>
            <a:ext cx="7242648" cy="1301115"/>
          </a:xfrm>
          <a:prstGeom prst="rect">
            <a:avLst/>
          </a:prstGeom>
        </p:spPr>
        <p:txBody>
          <a:bodyPr lIns="0" tIns="0" rIns="0" bIns="0" rtlCol="0" anchor="t">
            <a:spAutoFit/>
          </a:bodyPr>
          <a:lstStyle/>
          <a:p>
            <a:pPr marL="0" lvl="0" indent="0" algn="ctr">
              <a:lnSpc>
                <a:spcPts val="10150"/>
              </a:lnSpc>
              <a:spcBef>
                <a:spcPct val="0"/>
              </a:spcBef>
            </a:pPr>
            <a:r>
              <a:rPr lang="en-US" sz="14095" b="1">
                <a:solidFill>
                  <a:schemeClr val="bg1"/>
                </a:solidFill>
                <a:latin typeface="Computer Says No" panose="00000400000000000000"/>
              </a:rPr>
              <a:t> FUTURE WORK</a:t>
            </a:r>
            <a:endParaRPr lang="en-US" sz="14095" b="1">
              <a:solidFill>
                <a:schemeClr val="bg1"/>
              </a:solidFill>
              <a:latin typeface="Computer Says No" panose="00000400000000000000"/>
            </a:endParaRPr>
          </a:p>
        </p:txBody>
      </p:sp>
      <p:sp>
        <p:nvSpPr>
          <p:cNvPr id="4" name="TextBox 4"/>
          <p:cNvSpPr txBox="1"/>
          <p:nvPr/>
        </p:nvSpPr>
        <p:spPr>
          <a:xfrm>
            <a:off x="1256862" y="2228964"/>
            <a:ext cx="8538135" cy="7889875"/>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en-US" sz="2500">
                <a:solidFill>
                  <a:srgbClr val="FFFFFF"/>
                </a:solidFill>
                <a:latin typeface="Poppins Light" panose="00000400000000000000"/>
              </a:rPr>
              <a:t>Integration of Additional Pest Varieties:</a:t>
            </a:r>
            <a:endParaRPr lang="en-US" sz="2500">
              <a:solidFill>
                <a:srgbClr val="FFFFFF"/>
              </a:solidFill>
              <a:latin typeface="Poppins Light" panose="00000400000000000000"/>
            </a:endParaRPr>
          </a:p>
          <a:p>
            <a:pPr marL="1079500" lvl="2" indent="-360045">
              <a:lnSpc>
                <a:spcPts val="3500"/>
              </a:lnSpc>
              <a:buFont typeface="Arial" panose="020B0604020202020204"/>
              <a:buChar char="⚬"/>
            </a:pPr>
            <a:r>
              <a:rPr lang="en-US" sz="2500">
                <a:solidFill>
                  <a:srgbClr val="FFFFFF"/>
                </a:solidFill>
                <a:latin typeface="Poppins Light" panose="00000400000000000000"/>
              </a:rPr>
              <a:t>Expand the dataset and training models to include a broader range of pest species, enhancing the app's accuracy and utility.</a:t>
            </a:r>
            <a:endParaRPr lang="en-US" sz="2500">
              <a:solidFill>
                <a:srgbClr val="FFFFFF"/>
              </a:solidFill>
              <a:latin typeface="Poppins Light" panose="00000400000000000000"/>
            </a:endParaRPr>
          </a:p>
          <a:p>
            <a:pPr marL="539750" lvl="1" indent="-269875">
              <a:lnSpc>
                <a:spcPts val="3500"/>
              </a:lnSpc>
              <a:buFont typeface="Arial" panose="020B0604020202020204"/>
              <a:buChar char="•"/>
            </a:pPr>
            <a:r>
              <a:rPr lang="en-US" sz="2500">
                <a:solidFill>
                  <a:srgbClr val="FFFFFF"/>
                </a:solidFill>
                <a:latin typeface="Poppins Light" panose="00000400000000000000"/>
              </a:rPr>
              <a:t>Enhanced User Interface:</a:t>
            </a:r>
            <a:endParaRPr lang="en-US" sz="2500">
              <a:solidFill>
                <a:srgbClr val="FFFFFF"/>
              </a:solidFill>
              <a:latin typeface="Poppins Light" panose="00000400000000000000"/>
            </a:endParaRPr>
          </a:p>
          <a:p>
            <a:pPr marL="1079500" lvl="2" indent="-360045">
              <a:lnSpc>
                <a:spcPts val="3500"/>
              </a:lnSpc>
              <a:buFont typeface="Arial" panose="020B0604020202020204"/>
              <a:buChar char="⚬"/>
            </a:pPr>
            <a:r>
              <a:rPr lang="en-US" sz="2500">
                <a:solidFill>
                  <a:srgbClr val="FFFFFF"/>
                </a:solidFill>
                <a:latin typeface="Poppins Light" panose="00000400000000000000"/>
              </a:rPr>
              <a:t>Implement user feedback to improve the app's interface, making it more intuitive and user-friendly.</a:t>
            </a:r>
            <a:endParaRPr lang="en-US" sz="2500">
              <a:solidFill>
                <a:srgbClr val="FFFFFF"/>
              </a:solidFill>
              <a:latin typeface="Poppins Light" panose="00000400000000000000"/>
            </a:endParaRPr>
          </a:p>
          <a:p>
            <a:pPr marL="539750" lvl="1" indent="-269875">
              <a:lnSpc>
                <a:spcPts val="3500"/>
              </a:lnSpc>
              <a:buFont typeface="Arial" panose="020B0604020202020204"/>
              <a:buChar char="•"/>
            </a:pPr>
            <a:r>
              <a:rPr lang="en-US" sz="2500">
                <a:solidFill>
                  <a:srgbClr val="FFFFFF"/>
                </a:solidFill>
                <a:latin typeface="Poppins Light" panose="00000400000000000000"/>
              </a:rPr>
              <a:t>Real-Time Pest Monitoring:</a:t>
            </a:r>
            <a:endParaRPr lang="en-US" sz="2500">
              <a:solidFill>
                <a:srgbClr val="FFFFFF"/>
              </a:solidFill>
              <a:latin typeface="Poppins Light" panose="00000400000000000000"/>
            </a:endParaRPr>
          </a:p>
          <a:p>
            <a:pPr marL="1079500" lvl="2" indent="-360045">
              <a:lnSpc>
                <a:spcPts val="3500"/>
              </a:lnSpc>
              <a:buFont typeface="Arial" panose="020B0604020202020204"/>
              <a:buChar char="⚬"/>
            </a:pPr>
            <a:r>
              <a:rPr lang="en-US" sz="2500">
                <a:solidFill>
                  <a:srgbClr val="FFFFFF"/>
                </a:solidFill>
                <a:latin typeface="Poppins Light" panose="00000400000000000000"/>
              </a:rPr>
              <a:t>Develop functionality for real-time pest monitoring using IoT devices or drone technology, providing proactive pest management solutions.</a:t>
            </a:r>
            <a:endParaRPr lang="en-US" sz="2500">
              <a:solidFill>
                <a:srgbClr val="FFFFFF"/>
              </a:solidFill>
              <a:latin typeface="Poppins Light" panose="00000400000000000000"/>
            </a:endParaRPr>
          </a:p>
          <a:p>
            <a:pPr marL="539750" lvl="1" indent="-269875">
              <a:lnSpc>
                <a:spcPts val="3500"/>
              </a:lnSpc>
              <a:buFont typeface="Arial" panose="020B0604020202020204"/>
              <a:buChar char="•"/>
            </a:pPr>
            <a:r>
              <a:rPr lang="en-US" sz="2500">
                <a:solidFill>
                  <a:srgbClr val="FFFFFF"/>
                </a:solidFill>
                <a:latin typeface="Poppins Light" panose="00000400000000000000"/>
              </a:rPr>
              <a:t>Multi-Language Support:</a:t>
            </a:r>
            <a:endParaRPr lang="en-US" sz="2500">
              <a:solidFill>
                <a:srgbClr val="FFFFFF"/>
              </a:solidFill>
              <a:latin typeface="Poppins Light" panose="00000400000000000000"/>
            </a:endParaRPr>
          </a:p>
          <a:p>
            <a:pPr marL="1079500" lvl="2" indent="-360045">
              <a:lnSpc>
                <a:spcPts val="3500"/>
              </a:lnSpc>
              <a:buFont typeface="Arial" panose="020B0604020202020204"/>
              <a:buChar char="⚬"/>
            </a:pPr>
            <a:r>
              <a:rPr lang="en-US" sz="2500">
                <a:solidFill>
                  <a:srgbClr val="FFFFFF"/>
                </a:solidFill>
                <a:latin typeface="Poppins Light" panose="00000400000000000000"/>
              </a:rPr>
              <a:t>Incorporate multi-language support to cater to users from diverse linguistic backgrounds, increasing the app's accessibility and usability.</a:t>
            </a:r>
            <a:endParaRPr lang="en-US" sz="2500">
              <a:solidFill>
                <a:srgbClr val="FFFFFF"/>
              </a:solidFill>
              <a:latin typeface="Poppins Light" panose="00000400000000000000"/>
            </a:endParaRPr>
          </a:p>
          <a:p>
            <a:pPr>
              <a:lnSpc>
                <a:spcPts val="350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TextBox 4"/>
          <p:cNvSpPr txBox="1"/>
          <p:nvPr/>
        </p:nvSpPr>
        <p:spPr>
          <a:xfrm>
            <a:off x="1634945" y="419100"/>
            <a:ext cx="13393998" cy="858520"/>
          </a:xfrm>
          <a:prstGeom prst="rect">
            <a:avLst/>
          </a:prstGeom>
        </p:spPr>
        <p:txBody>
          <a:bodyPr lIns="0" tIns="0" rIns="0" bIns="0" rtlCol="0" anchor="t">
            <a:spAutoFit/>
          </a:bodyPr>
          <a:lstStyle/>
          <a:p>
            <a:pPr marL="0" lvl="0" indent="0" algn="ctr">
              <a:lnSpc>
                <a:spcPts val="6695"/>
              </a:lnSpc>
              <a:spcBef>
                <a:spcPct val="0"/>
              </a:spcBef>
            </a:pPr>
            <a:r>
              <a:rPr lang="en-US" sz="9500" b="1">
                <a:solidFill>
                  <a:schemeClr val="bg1"/>
                </a:solidFill>
                <a:latin typeface="Computer Says No" panose="00000400000000000000"/>
              </a:rPr>
              <a:t>CONCLUSION</a:t>
            </a:r>
            <a:endParaRPr lang="en-US" sz="9500" b="1">
              <a:solidFill>
                <a:schemeClr val="bg1"/>
              </a:solidFill>
              <a:latin typeface="Computer Says No" panose="00000400000000000000"/>
            </a:endParaRPr>
          </a:p>
        </p:txBody>
      </p:sp>
      <p:sp>
        <p:nvSpPr>
          <p:cNvPr id="5" name="TextBox 5"/>
          <p:cNvSpPr txBox="1"/>
          <p:nvPr/>
        </p:nvSpPr>
        <p:spPr>
          <a:xfrm>
            <a:off x="0" y="2228172"/>
            <a:ext cx="17455003" cy="7021830"/>
          </a:xfrm>
          <a:prstGeom prst="rect">
            <a:avLst/>
          </a:prstGeom>
        </p:spPr>
        <p:txBody>
          <a:bodyPr lIns="0" tIns="0" rIns="0" bIns="0" rtlCol="0" anchor="t">
            <a:spAutoFit/>
          </a:bodyPr>
          <a:lstStyle/>
          <a:p>
            <a:pPr marL="1187450" lvl="1" indent="-593725">
              <a:lnSpc>
                <a:spcPts val="3960"/>
              </a:lnSpc>
              <a:buFont typeface="Arial" panose="020B0604020202020204"/>
              <a:buChar char="•"/>
            </a:pPr>
            <a:r>
              <a:rPr lang="en-US" sz="5500">
                <a:solidFill>
                  <a:schemeClr val="bg1"/>
                </a:solidFill>
                <a:latin typeface="Computer Says No" panose="00000400000000000000"/>
              </a:rPr>
              <a:t>IN CONCLUSION OUR PEST IDENTIFICATION ANDROID APP REPRESENTS A SIGNIFICANT ADVANCEMENT IN THE FIELD OF PEST MANAGEMENT, LEVERAGING DEEP LEARNING ALGORITHMS TO PROVIDE ACCURATE AND EFFICIENT PEST IDENTIFICATION SOLUTIONS.</a:t>
            </a:r>
            <a:endParaRPr lang="en-US" sz="5500">
              <a:solidFill>
                <a:schemeClr val="bg1"/>
              </a:solidFill>
              <a:latin typeface="Computer Says No" panose="00000400000000000000"/>
            </a:endParaRPr>
          </a:p>
          <a:p>
            <a:pPr marL="1187450" lvl="1" indent="-593725">
              <a:lnSpc>
                <a:spcPts val="3960"/>
              </a:lnSpc>
              <a:buFont typeface="Arial" panose="020B0604020202020204"/>
              <a:buChar char="•"/>
            </a:pPr>
            <a:r>
              <a:rPr lang="en-US" sz="5500">
                <a:solidFill>
                  <a:schemeClr val="bg1"/>
                </a:solidFill>
                <a:latin typeface="Computer Says No" panose="00000400000000000000"/>
              </a:rPr>
              <a:t>THROUGH RIGOROUS TESTING AND EVALUATION, WE HAVE DEMONSTRATED THE APP'S EFFECTIVENESS IN IDENTIFYING VARIOUS PEST SPECIES WITH HIGH PRECISION AND CONFIDENCE LEVELS.</a:t>
            </a:r>
            <a:endParaRPr lang="en-US" sz="5500">
              <a:solidFill>
                <a:schemeClr val="bg1"/>
              </a:solidFill>
              <a:latin typeface="Computer Says No" panose="00000400000000000000"/>
            </a:endParaRPr>
          </a:p>
          <a:p>
            <a:pPr marL="1187450" lvl="1" indent="-593725">
              <a:lnSpc>
                <a:spcPts val="3960"/>
              </a:lnSpc>
              <a:buFont typeface="Arial" panose="020B0604020202020204"/>
              <a:buChar char="•"/>
            </a:pPr>
            <a:r>
              <a:rPr lang="en-US" sz="5500">
                <a:solidFill>
                  <a:schemeClr val="bg1"/>
                </a:solidFill>
                <a:latin typeface="Computer Says No" panose="00000400000000000000"/>
              </a:rPr>
              <a:t>THE INTEGRATION OF USER FEEDBACK AND USABILITY TESTING HAS ALLOWED US TO REFINE THE APP'S INTERFACE AND FUNCTIONALITY, ENSURING AN INTUITIVE AND SEAMLESS USER EXPERIENCE.</a:t>
            </a:r>
            <a:endParaRPr lang="en-US" sz="5500">
              <a:solidFill>
                <a:schemeClr val="bg1"/>
              </a:solidFill>
              <a:latin typeface="Computer Says No" panose="00000400000000000000"/>
            </a:endParaRPr>
          </a:p>
          <a:p>
            <a:pPr marL="1187450" lvl="1" indent="-593725">
              <a:lnSpc>
                <a:spcPts val="3960"/>
              </a:lnSpc>
              <a:buFont typeface="Arial" panose="020B0604020202020204"/>
              <a:buChar char="•"/>
            </a:pPr>
            <a:r>
              <a:rPr lang="en-US" sz="5500">
                <a:solidFill>
                  <a:schemeClr val="bg1"/>
                </a:solidFill>
                <a:latin typeface="Computer Says No" panose="00000400000000000000"/>
              </a:rPr>
              <a:t>MOVING FORWARD, WE REMAIN COMMITTED TO FURTHER ENHANCING THE APP'S CAPABILITIES, EXPANDING ITS SCOPE, AND ADDRESSING THE EVOLVING NEEDS OF OUR USERS IN THE AGRICULTURAL SECTOR.</a:t>
            </a:r>
            <a:endParaRPr lang="en-US" sz="5500">
              <a:solidFill>
                <a:schemeClr val="bg1"/>
              </a:solidFill>
              <a:latin typeface="Computer Says No" panose="00000400000000000000"/>
            </a:endParaRPr>
          </a:p>
          <a:p>
            <a:pPr marL="0" lvl="0" indent="0">
              <a:lnSpc>
                <a:spcPts val="3960"/>
              </a:lnSpc>
              <a:spcBef>
                <a:spcPct val="0"/>
              </a:spcBef>
            </a:pPr>
            <a:endParaRPr lang="en-US" sz="5500">
              <a:solidFill>
                <a:schemeClr val="bg1"/>
              </a:solidFill>
              <a:latin typeface="Computer Says No" panose="000004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1"/>
            <a:stretch>
              <a:fillRect/>
            </a:stretch>
          </a:blipFill>
        </p:spPr>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2"/>
            <a:stretch>
              <a:fillRect/>
            </a:stretch>
          </a:blipFill>
        </p:spPr>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3"/>
            <a:stretch>
              <a:fillRect/>
            </a:stretch>
          </a:blipFill>
        </p:spPr>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4"/>
            <a:stretch>
              <a:fillRect/>
            </a:stretch>
          </a:blipFill>
        </p:spPr>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5"/>
            <a:stretch>
              <a:fillRect/>
            </a:stretch>
          </a:blipFill>
        </p:spPr>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6"/>
            <a:stretch>
              <a:fillRect/>
            </a:stretch>
          </a:blipFill>
        </p:spPr>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7"/>
            <a:stretch>
              <a:fillRect/>
            </a:stretch>
          </a:blipFill>
        </p:spPr>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8"/>
            <a:stretch>
              <a:fillRect/>
            </a:stretch>
          </a:blipFill>
        </p:spPr>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9"/>
            <a:stretch>
              <a:fillRect/>
            </a:stretch>
          </a:blipFill>
        </p:spPr>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0"/>
            <a:stretch>
              <a:fillRect/>
            </a:stretch>
          </a:blipFill>
        </p:spPr>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1"/>
            <a:stretch>
              <a:fillRect/>
            </a:stretch>
          </a:blipFill>
        </p:spPr>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2"/>
            <a:stretch>
              <a:fillRect/>
            </a:stretch>
          </a:blipFill>
        </p:spPr>
      </p:sp>
      <p:sp>
        <p:nvSpPr>
          <p:cNvPr id="14" name="TextBox 14"/>
          <p:cNvSpPr txBox="1"/>
          <p:nvPr/>
        </p:nvSpPr>
        <p:spPr>
          <a:xfrm>
            <a:off x="1966065" y="495300"/>
            <a:ext cx="14857496" cy="1010285"/>
          </a:xfrm>
          <a:prstGeom prst="rect">
            <a:avLst/>
          </a:prstGeom>
        </p:spPr>
        <p:txBody>
          <a:bodyPr lIns="0" tIns="0" rIns="0" bIns="0" rtlCol="0" anchor="t">
            <a:spAutoFit/>
          </a:bodyPr>
          <a:lstStyle/>
          <a:p>
            <a:pPr marL="0" lvl="0" indent="0" algn="ctr">
              <a:lnSpc>
                <a:spcPts val="7880"/>
              </a:lnSpc>
              <a:spcBef>
                <a:spcPct val="0"/>
              </a:spcBef>
            </a:pPr>
            <a:r>
              <a:rPr lang="en-US" sz="10945" b="1">
                <a:solidFill>
                  <a:schemeClr val="bg1"/>
                </a:solidFill>
                <a:latin typeface="Computer Says No" panose="00000400000000000000"/>
              </a:rPr>
              <a:t>QUESTIONS AND DISCUSSION</a:t>
            </a:r>
            <a:endParaRPr lang="en-US" sz="10945" b="1">
              <a:solidFill>
                <a:schemeClr val="bg1"/>
              </a:solidFill>
              <a:latin typeface="Computer Says No" panose="00000400000000000000"/>
            </a:endParaRP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3"/>
            <a:stretch>
              <a:fillRect/>
            </a:stretch>
          </a:blipFill>
        </p:spPr>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4"/>
            <a:stretch>
              <a:fillRect/>
            </a:stretch>
          </a:blipFill>
        </p:spPr>
      </p:sp>
      <p:sp>
        <p:nvSpPr>
          <p:cNvPr id="17" name="TextBox 17"/>
          <p:cNvSpPr txBox="1"/>
          <p:nvPr/>
        </p:nvSpPr>
        <p:spPr>
          <a:xfrm>
            <a:off x="0" y="2228172"/>
            <a:ext cx="17455003" cy="1573530"/>
          </a:xfrm>
          <a:prstGeom prst="rect">
            <a:avLst/>
          </a:prstGeom>
        </p:spPr>
        <p:txBody>
          <a:bodyPr lIns="0" tIns="0" rIns="0" bIns="0" rtlCol="0" anchor="t">
            <a:spAutoFit/>
          </a:bodyPr>
          <a:lstStyle/>
          <a:p>
            <a:pPr marL="0" lvl="0" indent="0" algn="ctr">
              <a:lnSpc>
                <a:spcPts val="3960"/>
              </a:lnSpc>
              <a:spcBef>
                <a:spcPct val="0"/>
              </a:spcBef>
            </a:pPr>
            <a:r>
              <a:rPr lang="en-US" sz="5500">
                <a:solidFill>
                  <a:srgbClr val="6866E1"/>
                </a:solidFill>
                <a:latin typeface="Computer Says No" panose="00000400000000000000"/>
              </a:rPr>
              <a:t>THANK YOU FOR YOUR ATTENTION. WE ARE NOW OPEN TO ANY QUESTIONS OR DISCUSSIONS YOU MAY HAVE. FEEL FREE TO REACH OUT TO US FOR FURTHER INQUIRIES OR COLLABORATIONS</a:t>
            </a:r>
            <a:endParaRPr lang="en-US" sz="5500">
              <a:solidFill>
                <a:srgbClr val="6866E1"/>
              </a:solidFill>
              <a:latin typeface="Computer Says No" panose="000004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6" name="TextBox 6"/>
          <p:cNvSpPr txBox="1"/>
          <p:nvPr/>
        </p:nvSpPr>
        <p:spPr>
          <a:xfrm>
            <a:off x="1619702" y="2582224"/>
            <a:ext cx="7747874" cy="3380740"/>
          </a:xfrm>
          <a:prstGeom prst="rect">
            <a:avLst/>
          </a:prstGeom>
        </p:spPr>
        <p:txBody>
          <a:bodyPr lIns="0" tIns="0" rIns="0" bIns="0" rtlCol="0" anchor="t">
            <a:spAutoFit/>
          </a:bodyPr>
          <a:lstStyle/>
          <a:p>
            <a:pPr marL="0" lvl="0" indent="0" algn="ctr">
              <a:lnSpc>
                <a:spcPts val="26365"/>
              </a:lnSpc>
            </a:pPr>
            <a:r>
              <a:rPr lang="en-US" sz="18835" b="1">
                <a:solidFill>
                  <a:schemeClr val="bg1"/>
                </a:solidFill>
                <a:latin typeface="Computer Says No" panose="00000400000000000000"/>
              </a:rPr>
              <a:t>THANK YOU!</a:t>
            </a:r>
            <a:endParaRPr lang="en-US" sz="18835" b="1">
              <a:solidFill>
                <a:schemeClr val="bg1"/>
              </a:solidFill>
              <a:latin typeface="Computer Says No" panose="00000400000000000000"/>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1"/>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rot="0">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2"/>
            <a:stretch>
              <a:fillRect/>
            </a:stretch>
          </a:blipFill>
        </p:spPr>
      </p:sp>
      <p:sp>
        <p:nvSpPr>
          <p:cNvPr id="8" name="TextBox 8"/>
          <p:cNvSpPr txBox="1"/>
          <p:nvPr/>
        </p:nvSpPr>
        <p:spPr>
          <a:xfrm>
            <a:off x="6248400" y="542925"/>
            <a:ext cx="7794625" cy="1100455"/>
          </a:xfrm>
          <a:prstGeom prst="rect">
            <a:avLst/>
          </a:prstGeom>
        </p:spPr>
        <p:txBody>
          <a:bodyPr wrap="square" lIns="0" tIns="0" rIns="0" bIns="0" rtlCol="0" anchor="t">
            <a:spAutoFit/>
          </a:bodyPr>
          <a:lstStyle/>
          <a:p>
            <a:pPr marL="0" lvl="0" indent="0" algn="ctr">
              <a:lnSpc>
                <a:spcPts val="8585"/>
              </a:lnSpc>
              <a:spcBef>
                <a:spcPct val="0"/>
              </a:spcBef>
            </a:pPr>
            <a:r>
              <a:rPr lang="en-US" sz="8900" b="1">
                <a:solidFill>
                  <a:schemeClr val="bg1"/>
                </a:solidFill>
                <a:latin typeface="Computer Says No" panose="00000400000000000000"/>
              </a:rPr>
              <a:t>TABLE OF CONTENTS</a:t>
            </a:r>
            <a:endParaRPr lang="en-US" sz="8900" b="1">
              <a:solidFill>
                <a:schemeClr val="bg1"/>
              </a:solidFill>
              <a:latin typeface="Computer Says No" panose="00000400000000000000"/>
            </a:endParaRPr>
          </a:p>
        </p:txBody>
      </p:sp>
      <p:sp>
        <p:nvSpPr>
          <p:cNvPr id="9" name="TextBox 9"/>
          <p:cNvSpPr txBox="1"/>
          <p:nvPr/>
        </p:nvSpPr>
        <p:spPr>
          <a:xfrm>
            <a:off x="3933573" y="3412966"/>
            <a:ext cx="4661572" cy="5728281"/>
          </a:xfrm>
          <a:prstGeom prst="rect">
            <a:avLst/>
          </a:prstGeom>
        </p:spPr>
        <p:txBody>
          <a:bodyPr lIns="0" tIns="0" rIns="0" bIns="0" rtlCol="0" anchor="t">
            <a:spAutoFit/>
          </a:bodyPr>
          <a:lstStyle/>
          <a:p>
            <a:pPr marL="696595" lvl="1" indent="-348615" algn="just">
              <a:lnSpc>
                <a:spcPts val="4515"/>
              </a:lnSpc>
              <a:buFont typeface="Arial" panose="020B0604020202020204"/>
              <a:buChar char="•"/>
            </a:pPr>
            <a:r>
              <a:rPr lang="en-US" sz="3225">
                <a:solidFill>
                  <a:srgbClr val="FFFFFF"/>
                </a:solidFill>
                <a:latin typeface="Poppins Light" panose="00000400000000000000"/>
              </a:rPr>
              <a:t>Title Slide</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Introduction</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Problem Statement</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Solution Overview</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App Interface</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Deep Learning Algorithm</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Image Processing</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r>
              <a:rPr lang="en-US" sz="3225">
                <a:solidFill>
                  <a:srgbClr val="FFFFFF"/>
                </a:solidFill>
                <a:latin typeface="Poppins Light" panose="00000400000000000000"/>
              </a:rPr>
              <a:t>Results Widget</a:t>
            </a:r>
            <a:endParaRPr lang="en-US" sz="3225">
              <a:solidFill>
                <a:srgbClr val="FFFFFF"/>
              </a:solidFill>
              <a:latin typeface="Poppins Light" panose="00000400000000000000"/>
            </a:endParaRPr>
          </a:p>
          <a:p>
            <a:pPr marL="696595" lvl="1" indent="-348615" algn="just">
              <a:lnSpc>
                <a:spcPts val="4515"/>
              </a:lnSpc>
              <a:buFont typeface="Arial" panose="020B0604020202020204"/>
              <a:buChar char="•"/>
            </a:pPr>
          </a:p>
        </p:txBody>
      </p:sp>
      <p:sp>
        <p:nvSpPr>
          <p:cNvPr id="10" name="TextBox 10"/>
          <p:cNvSpPr txBox="1"/>
          <p:nvPr/>
        </p:nvSpPr>
        <p:spPr>
          <a:xfrm>
            <a:off x="8595146" y="3412966"/>
            <a:ext cx="4661572" cy="5737840"/>
          </a:xfrm>
          <a:prstGeom prst="rect">
            <a:avLst/>
          </a:prstGeom>
        </p:spPr>
        <p:txBody>
          <a:bodyPr lIns="0" tIns="0" rIns="0" bIns="0" rtlCol="0" anchor="t">
            <a:spAutoFit/>
          </a:bodyPr>
          <a:lstStyle/>
          <a:p>
            <a:pPr marL="696595" lvl="1" indent="-348615">
              <a:lnSpc>
                <a:spcPts val="4515"/>
              </a:lnSpc>
              <a:buFont typeface="Arial" panose="020B0604020202020204"/>
              <a:buChar char="•"/>
            </a:pPr>
            <a:r>
              <a:rPr lang="en-US" sz="3225">
                <a:solidFill>
                  <a:srgbClr val="FFFFFF"/>
                </a:solidFill>
                <a:latin typeface="Poppins Light" panose="00000400000000000000"/>
              </a:rPr>
              <a:t>User Feedback</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Performance Analysis</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Cost Analysis</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Future Work</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Conclusion</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Acknowledgments</a:t>
            </a:r>
            <a:endParaRPr lang="en-US" sz="3225">
              <a:solidFill>
                <a:srgbClr val="FFFFFF"/>
              </a:solidFill>
              <a:latin typeface="Poppins Light" panose="00000400000000000000"/>
            </a:endParaRPr>
          </a:p>
          <a:p>
            <a:pPr marL="696595" lvl="1" indent="-348615">
              <a:lnSpc>
                <a:spcPts val="4515"/>
              </a:lnSpc>
              <a:buFont typeface="Arial" panose="020B0604020202020204"/>
              <a:buChar char="•"/>
            </a:pPr>
            <a:r>
              <a:rPr lang="en-US" sz="3225">
                <a:solidFill>
                  <a:srgbClr val="FFFFFF"/>
                </a:solidFill>
                <a:latin typeface="Poppins Light" panose="00000400000000000000"/>
              </a:rPr>
              <a:t>Questions and Discussion</a:t>
            </a:r>
            <a:endParaRPr lang="en-US" sz="3225">
              <a:solidFill>
                <a:srgbClr val="FFFFFF"/>
              </a:solidFill>
              <a:latin typeface="Poppins Light" panose="00000400000000000000"/>
            </a:endParaRPr>
          </a:p>
          <a:p>
            <a:pPr>
              <a:lnSpc>
                <a:spcPts val="4515"/>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904144" y="425018"/>
            <a:ext cx="5850918" cy="4718482"/>
          </a:xfrm>
          <a:custGeom>
            <a:avLst/>
            <a:gdLst/>
            <a:ahLst/>
            <a:cxnLst/>
            <a:rect l="l" t="t" r="r" b="b"/>
            <a:pathLst>
              <a:path w="5850918" h="4718482">
                <a:moveTo>
                  <a:pt x="0" y="0"/>
                </a:moveTo>
                <a:lnTo>
                  <a:pt x="5850918" y="0"/>
                </a:lnTo>
                <a:lnTo>
                  <a:pt x="5850918" y="4718482"/>
                </a:lnTo>
                <a:lnTo>
                  <a:pt x="0" y="4718482"/>
                </a:lnTo>
                <a:lnTo>
                  <a:pt x="0" y="0"/>
                </a:lnTo>
                <a:close/>
              </a:path>
            </a:pathLst>
          </a:custGeom>
          <a:blipFill>
            <a:blip r:embed="rId1"/>
            <a:stretch>
              <a:fillRect/>
            </a:stretch>
          </a:blipFill>
        </p:spPr>
      </p:sp>
      <p:sp>
        <p:nvSpPr>
          <p:cNvPr id="3" name="AutoShape 3"/>
          <p:cNvSpPr/>
          <p:nvPr/>
        </p:nvSpPr>
        <p:spPr>
          <a:xfrm>
            <a:off x="1578825" y="4692472"/>
            <a:ext cx="11692466" cy="0"/>
          </a:xfrm>
          <a:prstGeom prst="line">
            <a:avLst/>
          </a:prstGeom>
          <a:ln w="38100" cap="flat">
            <a:solidFill>
              <a:srgbClr val="FFFFFF"/>
            </a:solidFill>
            <a:prstDash val="solid"/>
            <a:headEnd type="none" w="sm" len="sm"/>
            <a:tailEnd type="none" w="sm" len="sm"/>
          </a:ln>
        </p:spPr>
      </p:sp>
      <p:sp>
        <p:nvSpPr>
          <p:cNvPr id="4" name="Freeform 4"/>
          <p:cNvSpPr/>
          <p:nvPr/>
        </p:nvSpPr>
        <p:spPr>
          <a:xfrm>
            <a:off x="10947323" y="5800725"/>
            <a:ext cx="7340677" cy="3701004"/>
          </a:xfrm>
          <a:custGeom>
            <a:avLst/>
            <a:gdLst/>
            <a:ahLst/>
            <a:cxnLst/>
            <a:rect l="l" t="t" r="r" b="b"/>
            <a:pathLst>
              <a:path w="7340677" h="3701004">
                <a:moveTo>
                  <a:pt x="0" y="0"/>
                </a:moveTo>
                <a:lnTo>
                  <a:pt x="7340677" y="0"/>
                </a:lnTo>
                <a:lnTo>
                  <a:pt x="7340677" y="3701004"/>
                </a:lnTo>
                <a:lnTo>
                  <a:pt x="0" y="3701004"/>
                </a:lnTo>
                <a:lnTo>
                  <a:pt x="0" y="0"/>
                </a:lnTo>
                <a:close/>
              </a:path>
            </a:pathLst>
          </a:custGeom>
          <a:blipFill>
            <a:blip r:embed="rId2"/>
            <a:stretch>
              <a:fillRect r="-518"/>
            </a:stretch>
          </a:blipFill>
        </p:spPr>
      </p:sp>
      <p:sp>
        <p:nvSpPr>
          <p:cNvPr id="5" name="TextBox 5"/>
          <p:cNvSpPr txBox="1"/>
          <p:nvPr/>
        </p:nvSpPr>
        <p:spPr>
          <a:xfrm>
            <a:off x="1417791" y="986933"/>
            <a:ext cx="9529532" cy="1107440"/>
          </a:xfrm>
          <a:prstGeom prst="rect">
            <a:avLst/>
          </a:prstGeom>
        </p:spPr>
        <p:txBody>
          <a:bodyPr lIns="0" tIns="0" rIns="0" bIns="0" rtlCol="0" anchor="t">
            <a:spAutoFit/>
          </a:bodyPr>
          <a:lstStyle/>
          <a:p>
            <a:pPr marL="0" lvl="0" indent="0" algn="ctr">
              <a:lnSpc>
                <a:spcPts val="8640"/>
              </a:lnSpc>
              <a:spcBef>
                <a:spcPct val="0"/>
              </a:spcBef>
            </a:pPr>
            <a:r>
              <a:rPr lang="en-US" sz="12000" b="1">
                <a:solidFill>
                  <a:schemeClr val="bg1"/>
                </a:solidFill>
                <a:latin typeface="Computer Says No" panose="00000400000000000000"/>
              </a:rPr>
              <a:t>INTRODUCTION</a:t>
            </a:r>
            <a:endParaRPr lang="en-US" sz="12000" b="1">
              <a:solidFill>
                <a:schemeClr val="bg1"/>
              </a:solidFill>
              <a:latin typeface="Computer Says No" panose="00000400000000000000"/>
            </a:endParaRPr>
          </a:p>
        </p:txBody>
      </p:sp>
      <p:sp>
        <p:nvSpPr>
          <p:cNvPr id="6" name="TextBox 6"/>
          <p:cNvSpPr txBox="1"/>
          <p:nvPr/>
        </p:nvSpPr>
        <p:spPr>
          <a:xfrm>
            <a:off x="1578720" y="2865096"/>
            <a:ext cx="10556654" cy="1399769"/>
          </a:xfrm>
          <a:prstGeom prst="rect">
            <a:avLst/>
          </a:prstGeom>
        </p:spPr>
        <p:txBody>
          <a:bodyPr lIns="0" tIns="0" rIns="0" bIns="0" rtlCol="0" anchor="t">
            <a:spAutoFit/>
          </a:bodyPr>
          <a:lstStyle/>
          <a:p>
            <a:pPr>
              <a:lnSpc>
                <a:spcPts val="3695"/>
              </a:lnSpc>
            </a:pPr>
            <a:r>
              <a:rPr lang="en-US" sz="2640">
                <a:solidFill>
                  <a:srgbClr val="FFFFFF"/>
                </a:solidFill>
                <a:latin typeface="Poppins" panose="00000500000000000000"/>
              </a:rPr>
              <a:t>Welcome to our presentation on the Pest Identification Android App. Today, we'll discuss how our app utilizes deep learning algorithms to assist in pest management.</a:t>
            </a:r>
            <a:endParaRPr lang="en-US" sz="2640">
              <a:solidFill>
                <a:srgbClr val="FFFFFF"/>
              </a:solidFill>
              <a:latin typeface="Poppins" panose="00000500000000000000"/>
            </a:endParaRPr>
          </a:p>
        </p:txBody>
      </p:sp>
      <p:sp>
        <p:nvSpPr>
          <p:cNvPr id="7" name="TextBox 7"/>
          <p:cNvSpPr txBox="1"/>
          <p:nvPr/>
        </p:nvSpPr>
        <p:spPr>
          <a:xfrm>
            <a:off x="1230606" y="5030651"/>
            <a:ext cx="12505462" cy="1031240"/>
          </a:xfrm>
          <a:prstGeom prst="rect">
            <a:avLst/>
          </a:prstGeom>
        </p:spPr>
        <p:txBody>
          <a:bodyPr lIns="0" tIns="0" rIns="0" bIns="0" rtlCol="0" anchor="t">
            <a:spAutoFit/>
          </a:bodyPr>
          <a:lstStyle/>
          <a:p>
            <a:pPr>
              <a:lnSpc>
                <a:spcPts val="4060"/>
              </a:lnSpc>
            </a:pPr>
            <a:r>
              <a:rPr lang="en-US" sz="2900">
                <a:solidFill>
                  <a:srgbClr val="FFFFFF"/>
                </a:solidFill>
                <a:latin typeface="Poppins Bold" panose="00000800000000000000"/>
              </a:rPr>
              <a:t>Overview of Pest Identification Android App</a:t>
            </a:r>
            <a:endParaRPr lang="en-US" sz="2900">
              <a:solidFill>
                <a:srgbClr val="FFFFFF"/>
              </a:solidFill>
              <a:latin typeface="Poppins Bold" panose="00000800000000000000"/>
            </a:endParaRPr>
          </a:p>
          <a:p>
            <a:pPr>
              <a:lnSpc>
                <a:spcPts val="4060"/>
              </a:lnSpc>
            </a:pPr>
          </a:p>
        </p:txBody>
      </p:sp>
      <p:sp>
        <p:nvSpPr>
          <p:cNvPr id="8" name="TextBox 8"/>
          <p:cNvSpPr txBox="1"/>
          <p:nvPr/>
        </p:nvSpPr>
        <p:spPr>
          <a:xfrm>
            <a:off x="1354468" y="5995216"/>
            <a:ext cx="9592855" cy="3680318"/>
          </a:xfrm>
          <a:prstGeom prst="rect">
            <a:avLst/>
          </a:prstGeom>
        </p:spPr>
        <p:txBody>
          <a:bodyPr lIns="0" tIns="0" rIns="0" bIns="0" rtlCol="0" anchor="t">
            <a:spAutoFit/>
          </a:bodyPr>
          <a:lstStyle/>
          <a:p>
            <a:pPr marL="488315" lvl="1" indent="-243840">
              <a:lnSpc>
                <a:spcPts val="3165"/>
              </a:lnSpc>
              <a:buFont typeface="Arial" panose="020B0604020202020204"/>
              <a:buChar char="•"/>
            </a:pPr>
            <a:r>
              <a:rPr lang="en-US" sz="2260">
                <a:solidFill>
                  <a:srgbClr val="FFFFFF"/>
                </a:solidFill>
                <a:latin typeface="Poppins Light" panose="00000400000000000000"/>
              </a:rPr>
              <a:t>Purpose: Assist users in identifying pests using deep learning algorithms</a:t>
            </a:r>
            <a:endParaRPr lang="en-US" sz="2260">
              <a:solidFill>
                <a:srgbClr val="FFFFFF"/>
              </a:solidFill>
              <a:latin typeface="Poppins Light" panose="00000400000000000000"/>
            </a:endParaRPr>
          </a:p>
          <a:p>
            <a:pPr marL="488315" lvl="1" indent="-243840">
              <a:lnSpc>
                <a:spcPts val="3165"/>
              </a:lnSpc>
              <a:buFont typeface="Arial" panose="020B0604020202020204"/>
              <a:buChar char="•"/>
            </a:pPr>
            <a:r>
              <a:rPr lang="en-US" sz="2260">
                <a:solidFill>
                  <a:srgbClr val="FFFFFF"/>
                </a:solidFill>
                <a:latin typeface="Poppins Light" panose="00000400000000000000"/>
              </a:rPr>
              <a:t>Importance: Addressing agricultural challenges, promoting crop health</a:t>
            </a:r>
            <a:endParaRPr lang="en-US" sz="2260">
              <a:solidFill>
                <a:srgbClr val="FFFFFF"/>
              </a:solidFill>
              <a:latin typeface="Poppins Light" panose="00000400000000000000"/>
            </a:endParaRPr>
          </a:p>
          <a:p>
            <a:pPr marL="488315" lvl="1" indent="-243840">
              <a:lnSpc>
                <a:spcPts val="3165"/>
              </a:lnSpc>
              <a:buFont typeface="Arial" panose="020B0604020202020204"/>
              <a:buChar char="•"/>
            </a:pPr>
            <a:r>
              <a:rPr lang="en-US" sz="2260">
                <a:solidFill>
                  <a:srgbClr val="FFFFFF"/>
                </a:solidFill>
                <a:latin typeface="Poppins Light" panose="00000400000000000000"/>
              </a:rPr>
              <a:t>Key Features: Image upload, real-time analysis, pest classification</a:t>
            </a:r>
            <a:endParaRPr lang="en-US" sz="2260">
              <a:solidFill>
                <a:srgbClr val="FFFFFF"/>
              </a:solidFill>
              <a:latin typeface="Poppins Light" panose="00000400000000000000"/>
            </a:endParaRPr>
          </a:p>
          <a:p>
            <a:pPr marL="488315" lvl="1" indent="-243840">
              <a:lnSpc>
                <a:spcPts val="3165"/>
              </a:lnSpc>
              <a:buFont typeface="Arial" panose="020B0604020202020204"/>
              <a:buChar char="•"/>
            </a:pPr>
            <a:r>
              <a:rPr lang="en-US" sz="2260">
                <a:solidFill>
                  <a:srgbClr val="FFFFFF"/>
                </a:solidFill>
                <a:latin typeface="Poppins Light" panose="00000400000000000000"/>
              </a:rPr>
              <a:t>Developed using Java programming language and deep learning models</a:t>
            </a:r>
            <a:endParaRPr lang="en-US" sz="2260">
              <a:solidFill>
                <a:srgbClr val="FFFFFF"/>
              </a:solidFill>
              <a:latin typeface="Poppins Light" panose="00000400000000000000"/>
            </a:endParaRPr>
          </a:p>
          <a:p>
            <a:pPr>
              <a:lnSpc>
                <a:spcPts val="3780"/>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5228575" cy="4186278"/>
          </a:xfrm>
          <a:custGeom>
            <a:avLst/>
            <a:gdLst/>
            <a:ahLst/>
            <a:cxnLst/>
            <a:rect l="l" t="t" r="r" b="b"/>
            <a:pathLst>
              <a:path w="5228575" h="4186278">
                <a:moveTo>
                  <a:pt x="0" y="0"/>
                </a:moveTo>
                <a:lnTo>
                  <a:pt x="5228576" y="0"/>
                </a:lnTo>
                <a:lnTo>
                  <a:pt x="5228576" y="4186278"/>
                </a:lnTo>
                <a:lnTo>
                  <a:pt x="0" y="4186278"/>
                </a:lnTo>
                <a:lnTo>
                  <a:pt x="0" y="0"/>
                </a:lnTo>
                <a:close/>
              </a:path>
            </a:pathLst>
          </a:custGeom>
          <a:blipFill>
            <a:blip r:embed="rId1"/>
            <a:stretch>
              <a:fillRect/>
            </a:stretch>
          </a:blipFill>
        </p:spPr>
      </p:sp>
      <p:grpSp>
        <p:nvGrpSpPr>
          <p:cNvPr id="3" name="Group 3"/>
          <p:cNvGrpSpPr/>
          <p:nvPr/>
        </p:nvGrpSpPr>
        <p:grpSpPr>
          <a:xfrm rot="0">
            <a:off x="3733584" y="2277182"/>
            <a:ext cx="13525720" cy="2492893"/>
            <a:chOff x="-214238" y="-142875"/>
            <a:chExt cx="3562329" cy="656565"/>
          </a:xfrm>
        </p:grpSpPr>
        <p:sp>
          <p:nvSpPr>
            <p:cNvPr id="4" name="Freeform 4"/>
            <p:cNvSpPr/>
            <p:nvPr/>
          </p:nvSpPr>
          <p:spPr>
            <a:xfrm>
              <a:off x="0" y="0"/>
              <a:ext cx="3348091" cy="513690"/>
            </a:xfrm>
            <a:custGeom>
              <a:avLst/>
              <a:gdLst/>
              <a:ahLst/>
              <a:cxnLst/>
              <a:rect l="l" t="t" r="r" b="b"/>
              <a:pathLst>
                <a:path w="3348091" h="513690">
                  <a:moveTo>
                    <a:pt x="0" y="0"/>
                  </a:moveTo>
                  <a:lnTo>
                    <a:pt x="3348091" y="0"/>
                  </a:lnTo>
                  <a:lnTo>
                    <a:pt x="3348091" y="513690"/>
                  </a:lnTo>
                  <a:lnTo>
                    <a:pt x="0" y="513690"/>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214238" y="-142875"/>
              <a:ext cx="3348090" cy="656565"/>
            </a:xfrm>
            <a:prstGeom prst="rect">
              <a:avLst/>
            </a:prstGeom>
          </p:spPr>
          <p:txBody>
            <a:bodyPr lIns="50800" tIns="50800" rIns="50800" bIns="50800" rtlCol="0" anchor="ctr"/>
            <a:lstStyle/>
            <a:p>
              <a:pPr algn="ctr">
                <a:lnSpc>
                  <a:spcPts val="4535"/>
                </a:lnSpc>
              </a:pPr>
              <a:r>
                <a:rPr lang="en-US" sz="2800">
                  <a:solidFill>
                    <a:srgbClr val="FF3131"/>
                  </a:solidFill>
                  <a:latin typeface="Poppins Bold" panose="00000800000000000000"/>
                </a:rPr>
                <a:t>Agriculture faces significant challenges due to pest infestations.</a:t>
              </a:r>
              <a:endParaRPr lang="en-US" sz="2800">
                <a:solidFill>
                  <a:srgbClr val="FF3131"/>
                </a:solidFill>
                <a:latin typeface="Poppins Bold" panose="00000800000000000000"/>
              </a:endParaRPr>
            </a:p>
            <a:p>
              <a:pPr marL="0" lvl="1" indent="0" algn="ctr">
                <a:lnSpc>
                  <a:spcPts val="4535"/>
                </a:lnSpc>
                <a:spcBef>
                  <a:spcPct val="0"/>
                </a:spcBef>
              </a:pP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5148635" y="1768530"/>
            <a:ext cx="8512282" cy="1056005"/>
          </a:xfrm>
          <a:prstGeom prst="rect">
            <a:avLst/>
          </a:prstGeom>
        </p:spPr>
        <p:txBody>
          <a:bodyPr lIns="0" tIns="0" rIns="0" bIns="0" rtlCol="0" anchor="t">
            <a:spAutoFit/>
          </a:bodyPr>
          <a:lstStyle/>
          <a:p>
            <a:pPr marL="0" lvl="0" indent="0" algn="just">
              <a:lnSpc>
                <a:spcPts val="8235"/>
              </a:lnSpc>
              <a:spcBef>
                <a:spcPct val="0"/>
              </a:spcBef>
            </a:pPr>
            <a:r>
              <a:rPr lang="en-US" sz="11440" b="1">
                <a:solidFill>
                  <a:schemeClr val="bg1"/>
                </a:solidFill>
                <a:latin typeface="Computer Says No" panose="00000400000000000000"/>
              </a:rPr>
              <a:t>PROBLEM STATEMENT</a:t>
            </a:r>
            <a:endParaRPr lang="en-US" sz="11440" b="1">
              <a:solidFill>
                <a:schemeClr val="bg1"/>
              </a:solidFill>
              <a:latin typeface="Computer Says No" panose="00000400000000000000"/>
            </a:endParaRPr>
          </a:p>
        </p:txBody>
      </p:sp>
      <p:sp>
        <p:nvSpPr>
          <p:cNvPr id="8" name="TextBox 8"/>
          <p:cNvSpPr txBox="1"/>
          <p:nvPr/>
        </p:nvSpPr>
        <p:spPr>
          <a:xfrm>
            <a:off x="5670833" y="5000625"/>
            <a:ext cx="12306708" cy="4565523"/>
          </a:xfrm>
          <a:prstGeom prst="rect">
            <a:avLst/>
          </a:prstGeom>
        </p:spPr>
        <p:txBody>
          <a:bodyPr lIns="0" tIns="0" rIns="0" bIns="0" rtlCol="0" anchor="t">
            <a:spAutoFit/>
          </a:bodyPr>
          <a:lstStyle/>
          <a:p>
            <a:pPr marL="604520" lvl="1" indent="-302260">
              <a:lnSpc>
                <a:spcPts val="4535"/>
              </a:lnSpc>
              <a:buFont typeface="Arial" panose="020B0604020202020204"/>
              <a:buChar char="•"/>
            </a:pPr>
            <a:r>
              <a:rPr lang="en-US" sz="2800">
                <a:solidFill>
                  <a:srgbClr val="FFFFFF"/>
                </a:solidFill>
                <a:latin typeface="Poppins Light" panose="00000400000000000000"/>
              </a:rPr>
              <a:t>Farmers often struggle with timely and accurate identification of pests.</a:t>
            </a:r>
            <a:endParaRPr lang="en-US" sz="2800">
              <a:solidFill>
                <a:srgbClr val="FFFFFF"/>
              </a:solidFill>
              <a:latin typeface="Poppins Light" panose="00000400000000000000"/>
            </a:endParaRPr>
          </a:p>
          <a:p>
            <a:pPr marL="604520" lvl="1" indent="-302260">
              <a:lnSpc>
                <a:spcPts val="4535"/>
              </a:lnSpc>
              <a:buFont typeface="Arial" panose="020B0604020202020204"/>
              <a:buChar char="•"/>
            </a:pPr>
            <a:r>
              <a:rPr lang="en-US" sz="2800">
                <a:solidFill>
                  <a:srgbClr val="FFFFFF"/>
                </a:solidFill>
                <a:latin typeface="Poppins Light" panose="00000400000000000000"/>
              </a:rPr>
              <a:t>Conventional methods are time-consuming, labor-intensive, and prone to errors.</a:t>
            </a:r>
            <a:endParaRPr lang="en-US" sz="2800">
              <a:solidFill>
                <a:srgbClr val="FFFFFF"/>
              </a:solidFill>
              <a:latin typeface="Poppins Light" panose="00000400000000000000"/>
            </a:endParaRPr>
          </a:p>
          <a:p>
            <a:pPr marL="604520" lvl="1" indent="-302260">
              <a:lnSpc>
                <a:spcPts val="4535"/>
              </a:lnSpc>
              <a:buFont typeface="Arial" panose="020B0604020202020204"/>
              <a:buChar char="•"/>
            </a:pPr>
            <a:r>
              <a:rPr lang="en-US" sz="2800">
                <a:solidFill>
                  <a:srgbClr val="FFFFFF"/>
                </a:solidFill>
                <a:latin typeface="Poppins Light" panose="00000400000000000000"/>
              </a:rPr>
              <a:t>Lack of effective pest management leads to crop damage, yield loss, and economic impact.</a:t>
            </a:r>
            <a:endParaRPr lang="en-US" sz="2800">
              <a:solidFill>
                <a:srgbClr val="FFFFFF"/>
              </a:solidFill>
              <a:latin typeface="Poppins Light" panose="00000400000000000000"/>
            </a:endParaRPr>
          </a:p>
          <a:p>
            <a:pPr marL="604520" lvl="1" indent="-302260">
              <a:lnSpc>
                <a:spcPts val="4535"/>
              </a:lnSpc>
              <a:buFont typeface="Arial" panose="020B0604020202020204"/>
              <a:buChar char="•"/>
            </a:pPr>
            <a:r>
              <a:rPr lang="en-US" sz="2800">
                <a:solidFill>
                  <a:srgbClr val="FFFFFF"/>
                </a:solidFill>
                <a:latin typeface="Poppins Light" panose="00000400000000000000"/>
              </a:rPr>
              <a:t>Existing solutions are limited in scope and accessibility.</a:t>
            </a:r>
            <a:endParaRPr lang="en-US" sz="2800">
              <a:solidFill>
                <a:srgbClr val="FFFFFF"/>
              </a:solidFill>
              <a:latin typeface="Poppins Light" panose="00000400000000000000"/>
            </a:endParaRPr>
          </a:p>
          <a:p>
            <a:pPr>
              <a:lnSpc>
                <a:spcPts val="453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225560" y="0"/>
            <a:ext cx="3731316" cy="4083125"/>
          </a:xfrm>
          <a:custGeom>
            <a:avLst/>
            <a:gdLst/>
            <a:ahLst/>
            <a:cxnLst/>
            <a:rect l="l" t="t" r="r" b="b"/>
            <a:pathLst>
              <a:path w="3731316" h="4083125">
                <a:moveTo>
                  <a:pt x="0" y="0"/>
                </a:moveTo>
                <a:lnTo>
                  <a:pt x="3731316" y="0"/>
                </a:lnTo>
                <a:lnTo>
                  <a:pt x="3731316" y="4083125"/>
                </a:lnTo>
                <a:lnTo>
                  <a:pt x="0" y="4083125"/>
                </a:lnTo>
                <a:lnTo>
                  <a:pt x="0" y="0"/>
                </a:lnTo>
                <a:close/>
              </a:path>
            </a:pathLst>
          </a:custGeom>
          <a:blipFill>
            <a:blip r:embed="rId1"/>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2348163" y="1236917"/>
            <a:ext cx="12495429" cy="830580"/>
          </a:xfrm>
          <a:prstGeom prst="rect">
            <a:avLst/>
          </a:prstGeom>
        </p:spPr>
        <p:txBody>
          <a:bodyPr lIns="0" tIns="0" rIns="0" bIns="0" rtlCol="0" anchor="t">
            <a:spAutoFit/>
          </a:bodyPr>
          <a:lstStyle/>
          <a:p>
            <a:pPr marL="0" lvl="0" indent="0" algn="ctr">
              <a:lnSpc>
                <a:spcPts val="6480"/>
              </a:lnSpc>
              <a:spcBef>
                <a:spcPct val="0"/>
              </a:spcBef>
            </a:pPr>
            <a:r>
              <a:rPr lang="en-US" sz="9000" b="1">
                <a:solidFill>
                  <a:schemeClr val="bg1"/>
                </a:solidFill>
                <a:latin typeface="Computer Says No" panose="00000400000000000000"/>
              </a:rPr>
              <a:t>SOLUTION OVERVIEW</a:t>
            </a:r>
            <a:endParaRPr lang="en-US" sz="9000" b="1">
              <a:solidFill>
                <a:schemeClr val="bg1"/>
              </a:solidFill>
              <a:latin typeface="Computer Says No" panose="00000400000000000000"/>
            </a:endParaRPr>
          </a:p>
        </p:txBody>
      </p:sp>
      <p:sp>
        <p:nvSpPr>
          <p:cNvPr id="6" name="Freeform 6"/>
          <p:cNvSpPr/>
          <p:nvPr/>
        </p:nvSpPr>
        <p:spPr>
          <a:xfrm>
            <a:off x="12665353" y="4038286"/>
            <a:ext cx="5291522" cy="6101708"/>
          </a:xfrm>
          <a:custGeom>
            <a:avLst/>
            <a:gdLst/>
            <a:ahLst/>
            <a:cxnLst/>
            <a:rect l="l" t="t" r="r" b="b"/>
            <a:pathLst>
              <a:path w="5291522" h="6101708">
                <a:moveTo>
                  <a:pt x="0" y="0"/>
                </a:moveTo>
                <a:lnTo>
                  <a:pt x="5291523" y="0"/>
                </a:lnTo>
                <a:lnTo>
                  <a:pt x="5291523" y="6101708"/>
                </a:lnTo>
                <a:lnTo>
                  <a:pt x="0" y="6101708"/>
                </a:lnTo>
                <a:lnTo>
                  <a:pt x="0" y="0"/>
                </a:lnTo>
                <a:close/>
              </a:path>
            </a:pathLst>
          </a:custGeom>
          <a:blipFill>
            <a:blip r:embed="rId4"/>
            <a:stretch>
              <a:fillRect/>
            </a:stretch>
          </a:blipFill>
        </p:spPr>
      </p:sp>
      <p:sp>
        <p:nvSpPr>
          <p:cNvPr id="7" name="TextBox 7"/>
          <p:cNvSpPr txBox="1"/>
          <p:nvPr/>
        </p:nvSpPr>
        <p:spPr>
          <a:xfrm>
            <a:off x="0" y="2238948"/>
            <a:ext cx="13597892" cy="679704"/>
          </a:xfrm>
          <a:prstGeom prst="rect">
            <a:avLst/>
          </a:prstGeom>
        </p:spPr>
        <p:txBody>
          <a:bodyPr lIns="0" tIns="0" rIns="0" bIns="0" rtlCol="0" anchor="t">
            <a:spAutoFit/>
          </a:bodyPr>
          <a:lstStyle/>
          <a:p>
            <a:pPr marL="971550" lvl="1" indent="-485775" algn="ctr">
              <a:lnSpc>
                <a:spcPts val="3240"/>
              </a:lnSpc>
              <a:buFont typeface="Arial" panose="020B0604020202020204"/>
              <a:buChar char="•"/>
            </a:pPr>
            <a:r>
              <a:rPr lang="en-US" sz="4500">
                <a:solidFill>
                  <a:schemeClr val="bg1"/>
                </a:solidFill>
                <a:latin typeface="Computer Says No" panose="00000400000000000000"/>
              </a:rPr>
              <a:t>INTRODUCTION OF THE PEST IDENTIFICATION ANDROID APP</a:t>
            </a:r>
            <a:endParaRPr lang="en-US" sz="4500">
              <a:solidFill>
                <a:schemeClr val="bg1"/>
              </a:solidFill>
              <a:latin typeface="Computer Says No" panose="00000400000000000000"/>
            </a:endParaRPr>
          </a:p>
          <a:p>
            <a:pPr marL="0" lvl="0" indent="0" algn="ctr">
              <a:lnSpc>
                <a:spcPts val="2015"/>
              </a:lnSpc>
              <a:spcBef>
                <a:spcPct val="0"/>
              </a:spcBef>
            </a:pPr>
            <a:endParaRPr lang="en-US" sz="4500">
              <a:solidFill>
                <a:schemeClr val="bg1"/>
              </a:solidFill>
              <a:latin typeface="Computer Says No" panose="00000400000000000000"/>
            </a:endParaRPr>
          </a:p>
        </p:txBody>
      </p:sp>
      <p:sp>
        <p:nvSpPr>
          <p:cNvPr id="8" name="TextBox 8"/>
          <p:cNvSpPr txBox="1"/>
          <p:nvPr/>
        </p:nvSpPr>
        <p:spPr>
          <a:xfrm>
            <a:off x="679450" y="3014980"/>
            <a:ext cx="11334750" cy="6711950"/>
          </a:xfrm>
          <a:prstGeom prst="rect">
            <a:avLst/>
          </a:prstGeom>
        </p:spPr>
        <p:txBody>
          <a:bodyPr lIns="0" tIns="0" rIns="0" bIns="0" rtlCol="0" anchor="t">
            <a:noAutofit/>
          </a:bodyPr>
          <a:lstStyle/>
          <a:p>
            <a:pPr marL="685800" indent="-685800" algn="l">
              <a:lnSpc>
                <a:spcPts val="3960"/>
              </a:lnSpc>
              <a:buFont typeface="Wingdings" panose="05000000000000000000" charset="0"/>
              <a:buChar char="Ø"/>
            </a:pPr>
            <a:r>
              <a:rPr lang="en-US" sz="5500">
                <a:solidFill>
                  <a:schemeClr val="bg1"/>
                </a:solidFill>
                <a:latin typeface="Computer Says No" panose="00000400000000000000"/>
              </a:rPr>
              <a:t>UTILIZES DEEP LEARNING ALGORITHMS FOR PEST RECOGNITION.</a:t>
            </a:r>
            <a:endParaRPr lang="en-US" sz="5500">
              <a:solidFill>
                <a:schemeClr val="bg1"/>
              </a:solidFill>
              <a:latin typeface="Computer Says No" panose="00000400000000000000"/>
            </a:endParaRPr>
          </a:p>
          <a:p>
            <a:pPr marL="685800" indent="-685800" algn="l">
              <a:lnSpc>
                <a:spcPts val="3960"/>
              </a:lnSpc>
              <a:buFont typeface="Wingdings" panose="05000000000000000000" charset="0"/>
              <a:buChar char="Ø"/>
            </a:pPr>
            <a:r>
              <a:rPr lang="en-US" sz="5500">
                <a:solidFill>
                  <a:schemeClr val="bg1"/>
                </a:solidFill>
                <a:latin typeface="Computer Says No" panose="00000400000000000000"/>
              </a:rPr>
              <a:t>Allows users to upload images of pests via the camera function.</a:t>
            </a:r>
            <a:endParaRPr lang="en-US" sz="5500">
              <a:solidFill>
                <a:schemeClr val="bg1"/>
              </a:solidFill>
              <a:latin typeface="Computer Says No" panose="00000400000000000000"/>
            </a:endParaRPr>
          </a:p>
          <a:p>
            <a:pPr marL="685800" indent="-685800" algn="l">
              <a:lnSpc>
                <a:spcPts val="3960"/>
              </a:lnSpc>
              <a:buFont typeface="Wingdings" panose="05000000000000000000" charset="0"/>
              <a:buChar char="Ø"/>
            </a:pPr>
            <a:r>
              <a:rPr lang="en-US" sz="5500">
                <a:solidFill>
                  <a:schemeClr val="bg1"/>
                </a:solidFill>
                <a:latin typeface="Computer Says No" panose="00000400000000000000"/>
              </a:rPr>
              <a:t>Provides instant results including predicted pest name, confidence level, and harmfulness assessment.</a:t>
            </a:r>
            <a:endParaRPr lang="en-US" sz="5500">
              <a:solidFill>
                <a:schemeClr val="bg1"/>
              </a:solidFill>
              <a:latin typeface="Computer Says No" panose="00000400000000000000"/>
            </a:endParaRPr>
          </a:p>
          <a:p>
            <a:pPr marL="685800" indent="-685800" algn="l">
              <a:lnSpc>
                <a:spcPts val="3960"/>
              </a:lnSpc>
              <a:buFont typeface="Wingdings" panose="05000000000000000000" charset="0"/>
              <a:buChar char="Ø"/>
            </a:pPr>
            <a:r>
              <a:rPr lang="en-US" sz="5500">
                <a:solidFill>
                  <a:schemeClr val="bg1"/>
                </a:solidFill>
                <a:latin typeface="Computer Says No" panose="00000400000000000000"/>
              </a:rPr>
              <a:t>Recommends appropriate pesticides based on the identified pest.</a:t>
            </a:r>
            <a:endParaRPr lang="en-US" sz="5500">
              <a:solidFill>
                <a:schemeClr val="bg1"/>
              </a:solidFill>
              <a:latin typeface="Computer Says No" panose="00000400000000000000"/>
            </a:endParaRPr>
          </a:p>
          <a:p>
            <a:pPr marL="685800" lvl="0" indent="-685800" algn="l">
              <a:lnSpc>
                <a:spcPts val="3960"/>
              </a:lnSpc>
              <a:spcBef>
                <a:spcPct val="0"/>
              </a:spcBef>
              <a:buFont typeface="Wingdings" panose="05000000000000000000" charset="0"/>
              <a:buChar char="Ø"/>
            </a:pPr>
            <a:endParaRPr lang="en-US" sz="5500">
              <a:solidFill>
                <a:schemeClr val="bg1"/>
              </a:solidFill>
              <a:latin typeface="Computer Says No" panose="000004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sp>
      <p:sp>
        <p:nvSpPr>
          <p:cNvPr id="8" name="Freeform 8"/>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Freeform 10"/>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Freeform 11"/>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2" name="Freeform 12"/>
          <p:cNvSpPr/>
          <p:nvPr/>
        </p:nvSpPr>
        <p:spPr>
          <a:xfrm>
            <a:off x="14415927" y="4996513"/>
            <a:ext cx="3647139" cy="5152308"/>
          </a:xfrm>
          <a:custGeom>
            <a:avLst/>
            <a:gdLst/>
            <a:ahLst/>
            <a:cxnLst/>
            <a:rect l="l" t="t" r="r" b="b"/>
            <a:pathLst>
              <a:path w="3647139" h="5152308">
                <a:moveTo>
                  <a:pt x="0" y="0"/>
                </a:moveTo>
                <a:lnTo>
                  <a:pt x="3647139" y="0"/>
                </a:lnTo>
                <a:lnTo>
                  <a:pt x="3647139" y="5152308"/>
                </a:lnTo>
                <a:lnTo>
                  <a:pt x="0" y="5152308"/>
                </a:lnTo>
                <a:lnTo>
                  <a:pt x="0" y="0"/>
                </a:lnTo>
                <a:close/>
              </a:path>
            </a:pathLst>
          </a:custGeom>
          <a:blipFill>
            <a:blip r:embed="rId13"/>
            <a:stretch>
              <a:fillRect/>
            </a:stretch>
          </a:blipFill>
        </p:spPr>
      </p:sp>
      <p:sp>
        <p:nvSpPr>
          <p:cNvPr id="13" name="TextBox 13"/>
          <p:cNvSpPr txBox="1"/>
          <p:nvPr/>
        </p:nvSpPr>
        <p:spPr>
          <a:xfrm>
            <a:off x="3414147" y="674383"/>
            <a:ext cx="12587066" cy="830580"/>
          </a:xfrm>
          <a:prstGeom prst="rect">
            <a:avLst/>
          </a:prstGeom>
        </p:spPr>
        <p:txBody>
          <a:bodyPr lIns="0" tIns="0" rIns="0" bIns="0" rtlCol="0" anchor="t">
            <a:spAutoFit/>
          </a:bodyPr>
          <a:lstStyle/>
          <a:p>
            <a:pPr marL="0" lvl="0" indent="0">
              <a:lnSpc>
                <a:spcPts val="6480"/>
              </a:lnSpc>
              <a:spcBef>
                <a:spcPct val="0"/>
              </a:spcBef>
            </a:pPr>
            <a:r>
              <a:rPr lang="en-US" sz="9000" b="1">
                <a:solidFill>
                  <a:schemeClr val="bg1"/>
                </a:solidFill>
                <a:latin typeface="Computer Says No" panose="00000400000000000000"/>
              </a:rPr>
              <a:t> APP INTERFACE</a:t>
            </a:r>
            <a:endParaRPr lang="en-US" sz="9000" b="1">
              <a:solidFill>
                <a:schemeClr val="bg1"/>
              </a:solidFill>
              <a:latin typeface="Computer Says No" panose="00000400000000000000"/>
            </a:endParaRPr>
          </a:p>
        </p:txBody>
      </p:sp>
      <p:sp>
        <p:nvSpPr>
          <p:cNvPr id="14" name="TextBox 14"/>
          <p:cNvSpPr txBox="1"/>
          <p:nvPr/>
        </p:nvSpPr>
        <p:spPr>
          <a:xfrm>
            <a:off x="8315773" y="3741576"/>
            <a:ext cx="6657886" cy="6257544"/>
          </a:xfrm>
          <a:prstGeom prst="rect">
            <a:avLst/>
          </a:prstGeom>
        </p:spPr>
        <p:txBody>
          <a:bodyPr lIns="0" tIns="0" rIns="0" bIns="0" rtlCol="0" anchor="t">
            <a:spAutoFit/>
          </a:bodyPr>
          <a:lstStyle/>
          <a:p>
            <a:pPr marL="734060" lvl="1" indent="-367030">
              <a:lnSpc>
                <a:spcPts val="5510"/>
              </a:lnSpc>
              <a:buFont typeface="Arial" panose="020B0604020202020204"/>
              <a:buChar char="•"/>
            </a:pPr>
            <a:r>
              <a:rPr lang="en-US" sz="3400">
                <a:solidFill>
                  <a:srgbClr val="FFFFFF"/>
                </a:solidFill>
                <a:latin typeface="Poppins Light" panose="00000400000000000000"/>
              </a:rPr>
              <a:t>Clean and intuitive design for easy navigation.</a:t>
            </a:r>
            <a:endParaRPr lang="en-US" sz="3400">
              <a:solidFill>
                <a:srgbClr val="FFFFFF"/>
              </a:solidFill>
              <a:latin typeface="Poppins Light" panose="00000400000000000000"/>
            </a:endParaRPr>
          </a:p>
          <a:p>
            <a:pPr marL="734060" lvl="1" indent="-367030">
              <a:lnSpc>
                <a:spcPts val="5510"/>
              </a:lnSpc>
              <a:buFont typeface="Arial" panose="020B0604020202020204"/>
              <a:buChar char="•"/>
            </a:pPr>
            <a:r>
              <a:rPr lang="en-US" sz="3400">
                <a:solidFill>
                  <a:srgbClr val="FFFFFF"/>
                </a:solidFill>
                <a:latin typeface="Poppins Light" panose="00000400000000000000"/>
              </a:rPr>
              <a:t>Key features include camera access, image upload, and result display.</a:t>
            </a:r>
            <a:endParaRPr lang="en-US" sz="3400">
              <a:solidFill>
                <a:srgbClr val="FFFFFF"/>
              </a:solidFill>
              <a:latin typeface="Poppins Light" panose="00000400000000000000"/>
            </a:endParaRPr>
          </a:p>
          <a:p>
            <a:pPr marL="734060" lvl="1" indent="-367030">
              <a:lnSpc>
                <a:spcPts val="5510"/>
              </a:lnSpc>
              <a:buFont typeface="Arial" panose="020B0604020202020204"/>
              <a:buChar char="•"/>
            </a:pPr>
            <a:r>
              <a:rPr lang="en-US" sz="3400">
                <a:solidFill>
                  <a:srgbClr val="FFFFFF"/>
                </a:solidFill>
                <a:latin typeface="Poppins Light" panose="00000400000000000000"/>
              </a:rPr>
              <a:t>Simple and user-friendly layout for efficient pest identification.</a:t>
            </a:r>
            <a:endParaRPr lang="en-US" sz="3400">
              <a:solidFill>
                <a:srgbClr val="FFFFFF"/>
              </a:solidFill>
              <a:latin typeface="Poppins Light" panose="00000400000000000000"/>
            </a:endParaRPr>
          </a:p>
          <a:p>
            <a:pPr>
              <a:lnSpc>
                <a:spcPts val="5510"/>
              </a:lnSpc>
            </a:pPr>
          </a:p>
        </p:txBody>
      </p:sp>
      <p:sp>
        <p:nvSpPr>
          <p:cNvPr id="15" name="TextBox 15"/>
          <p:cNvSpPr txBox="1"/>
          <p:nvPr/>
        </p:nvSpPr>
        <p:spPr>
          <a:xfrm>
            <a:off x="7576660" y="2594768"/>
            <a:ext cx="9346520" cy="1078230"/>
          </a:xfrm>
          <a:prstGeom prst="rect">
            <a:avLst/>
          </a:prstGeom>
        </p:spPr>
        <p:txBody>
          <a:bodyPr lIns="0" tIns="0" rIns="0" bIns="0" rtlCol="0" anchor="t">
            <a:spAutoFit/>
          </a:bodyPr>
          <a:lstStyle/>
          <a:p>
            <a:pPr marL="1187450" lvl="1" indent="-593725">
              <a:lnSpc>
                <a:spcPts val="3960"/>
              </a:lnSpc>
              <a:buFont typeface="Arial" panose="020B0604020202020204"/>
              <a:buChar char="•"/>
            </a:pPr>
            <a:r>
              <a:rPr lang="en-US" sz="5500">
                <a:solidFill>
                  <a:schemeClr val="bg1"/>
                </a:solidFill>
                <a:latin typeface="Computer Says No" panose="00000400000000000000"/>
              </a:rPr>
              <a:t>OVERVIEW OF THE USER INTERFACE.</a:t>
            </a:r>
            <a:endParaRPr lang="en-US" sz="5500">
              <a:solidFill>
                <a:schemeClr val="bg1"/>
              </a:solidFill>
              <a:latin typeface="Computer Says No" panose="00000400000000000000"/>
            </a:endParaRPr>
          </a:p>
          <a:p>
            <a:pPr marL="0" lvl="0" indent="0">
              <a:lnSpc>
                <a:spcPts val="3960"/>
              </a:lnSpc>
              <a:spcBef>
                <a:spcPct val="0"/>
              </a:spcBef>
            </a:pPr>
            <a:endParaRPr lang="en-US" sz="5500">
              <a:solidFill>
                <a:schemeClr val="bg1"/>
              </a:solidFill>
              <a:latin typeface="Computer Says No" panose="000004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2095597" y="1717088"/>
            <a:ext cx="13967071" cy="1141900"/>
          </a:xfrm>
          <a:prstGeom prst="rect">
            <a:avLst/>
          </a:prstGeom>
        </p:spPr>
        <p:txBody>
          <a:bodyPr lIns="0" tIns="0" rIns="0" bIns="0" rtlCol="0" anchor="t">
            <a:spAutoFit/>
          </a:bodyPr>
          <a:lstStyle/>
          <a:p>
            <a:pPr marL="0" lvl="0" indent="0" algn="ctr">
              <a:lnSpc>
                <a:spcPts val="7695"/>
              </a:lnSpc>
              <a:spcBef>
                <a:spcPct val="0"/>
              </a:spcBef>
            </a:pPr>
            <a:r>
              <a:rPr lang="en-US" sz="10685">
                <a:solidFill>
                  <a:schemeClr val="bg1"/>
                </a:solidFill>
                <a:latin typeface="Computer Says No" panose="00000400000000000000"/>
              </a:rPr>
              <a:t>DEEP LEARNING ALGORITHM</a:t>
            </a:r>
            <a:endParaRPr lang="en-US" sz="10685">
              <a:solidFill>
                <a:schemeClr val="bg1"/>
              </a:solidFill>
              <a:latin typeface="Computer Says No" panose="00000400000000000000"/>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5"/>
              </a:lnSpc>
              <a:spcBef>
                <a:spcPct val="0"/>
              </a:spcBef>
            </a:pPr>
            <a:r>
              <a:rPr lang="en-US" sz="10685">
                <a:solidFill>
                  <a:srgbClr val="40B8F5"/>
                </a:solidFill>
                <a:latin typeface="Computer Says No" panose="00000400000000000000"/>
              </a:rPr>
              <a:t>01</a:t>
            </a:r>
            <a:endParaRPr lang="en-US" sz="10685">
              <a:solidFill>
                <a:srgbClr val="40B8F5"/>
              </a:solidFill>
              <a:latin typeface="Computer Says No" panose="00000400000000000000"/>
            </a:endParaRP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5"/>
              </a:lnSpc>
              <a:spcBef>
                <a:spcPct val="0"/>
              </a:spcBef>
            </a:pPr>
            <a:r>
              <a:rPr lang="en-US" sz="10685">
                <a:solidFill>
                  <a:srgbClr val="40B8F5"/>
                </a:solidFill>
                <a:latin typeface="Computer Says No" panose="00000400000000000000"/>
              </a:rPr>
              <a:t>02</a:t>
            </a:r>
            <a:endParaRPr lang="en-US" sz="10685">
              <a:solidFill>
                <a:srgbClr val="40B8F5"/>
              </a:solidFill>
              <a:latin typeface="Computer Says No" panose="00000400000000000000"/>
            </a:endParaRP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5"/>
              </a:lnSpc>
              <a:spcBef>
                <a:spcPct val="0"/>
              </a:spcBef>
            </a:pPr>
            <a:r>
              <a:rPr lang="en-US" sz="10685">
                <a:solidFill>
                  <a:srgbClr val="40B8F5"/>
                </a:solidFill>
                <a:latin typeface="Computer Says No" panose="00000400000000000000"/>
              </a:rPr>
              <a:t>03</a:t>
            </a:r>
            <a:endParaRPr lang="en-US" sz="10685">
              <a:solidFill>
                <a:srgbClr val="40B8F5"/>
              </a:solidFill>
              <a:latin typeface="Computer Says No" panose="00000400000000000000"/>
            </a:endParaRP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5"/>
              </a:lnSpc>
              <a:spcBef>
                <a:spcPct val="0"/>
              </a:spcBef>
            </a:pPr>
            <a:r>
              <a:rPr lang="en-US" sz="10685">
                <a:solidFill>
                  <a:srgbClr val="40B8F5"/>
                </a:solidFill>
                <a:latin typeface="Computer Says No" panose="00000400000000000000"/>
              </a:rPr>
              <a:t>04</a:t>
            </a:r>
            <a:endParaRPr lang="en-US" sz="10685">
              <a:solidFill>
                <a:srgbClr val="40B8F5"/>
              </a:solidFill>
              <a:latin typeface="Computer Says No" panose="00000400000000000000"/>
            </a:endParaRPr>
          </a:p>
        </p:txBody>
      </p:sp>
      <p:sp>
        <p:nvSpPr>
          <p:cNvPr id="14" name="TextBox 14"/>
          <p:cNvSpPr txBox="1"/>
          <p:nvPr/>
        </p:nvSpPr>
        <p:spPr>
          <a:xfrm>
            <a:off x="13432252" y="5911799"/>
            <a:ext cx="3121512" cy="3304032"/>
          </a:xfrm>
          <a:prstGeom prst="rect">
            <a:avLst/>
          </a:prstGeom>
        </p:spPr>
        <p:txBody>
          <a:bodyPr lIns="0" tIns="0" rIns="0" bIns="0" rtlCol="0" anchor="t">
            <a:spAutoFit/>
          </a:bodyPr>
          <a:lstStyle/>
          <a:p>
            <a:pPr marL="582930" lvl="1" indent="-291465" algn="ctr">
              <a:lnSpc>
                <a:spcPts val="4375"/>
              </a:lnSpc>
              <a:buFont typeface="Arial" panose="020B0604020202020204"/>
              <a:buChar char="•"/>
            </a:pPr>
            <a:r>
              <a:rPr lang="en-US" sz="2700">
                <a:solidFill>
                  <a:srgbClr val="FFFFFF"/>
                </a:solidFill>
                <a:latin typeface="Poppins Light" panose="00000400000000000000"/>
              </a:rPr>
              <a:t>Rigorously evaluated for accuracy and performance metrics.</a:t>
            </a:r>
            <a:endParaRPr lang="en-US" sz="2700">
              <a:solidFill>
                <a:srgbClr val="FFFFFF"/>
              </a:solidFill>
              <a:latin typeface="Poppins Light" panose="00000400000000000000"/>
            </a:endParaRPr>
          </a:p>
          <a:p>
            <a:pPr algn="ctr">
              <a:lnSpc>
                <a:spcPts val="4375"/>
              </a:lnSpc>
            </a:pP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653071" y="5911799"/>
            <a:ext cx="3121512" cy="4408932"/>
          </a:xfrm>
          <a:prstGeom prst="rect">
            <a:avLst/>
          </a:prstGeom>
        </p:spPr>
        <p:txBody>
          <a:bodyPr lIns="0" tIns="0" rIns="0" bIns="0" rtlCol="0" anchor="t">
            <a:spAutoFit/>
          </a:bodyPr>
          <a:lstStyle/>
          <a:p>
            <a:pPr marL="582930" lvl="1" indent="-291465" algn="ctr">
              <a:lnSpc>
                <a:spcPts val="4375"/>
              </a:lnSpc>
              <a:buFont typeface="Arial" panose="020B0604020202020204"/>
              <a:buChar char="•"/>
            </a:pPr>
            <a:r>
              <a:rPr lang="en-US" sz="2700">
                <a:solidFill>
                  <a:srgbClr val="FFFFFF"/>
                </a:solidFill>
                <a:latin typeface="Poppins Light" panose="00000400000000000000"/>
              </a:rPr>
              <a:t>Matches image features against trained data to identify pest species.</a:t>
            </a:r>
            <a:endParaRPr lang="en-US" sz="2700">
              <a:solidFill>
                <a:srgbClr val="FFFFFF"/>
              </a:solidFill>
              <a:latin typeface="Poppins Light" panose="00000400000000000000"/>
            </a:endParaRPr>
          </a:p>
          <a:p>
            <a:pPr algn="ctr">
              <a:lnSpc>
                <a:spcPts val="4375"/>
              </a:lnSpc>
            </a:pPr>
          </a:p>
        </p:txBody>
      </p:sp>
      <p:sp>
        <p:nvSpPr>
          <p:cNvPr id="17" name="TextBox 17"/>
          <p:cNvSpPr txBox="1"/>
          <p:nvPr/>
        </p:nvSpPr>
        <p:spPr>
          <a:xfrm>
            <a:off x="5874334" y="5911799"/>
            <a:ext cx="3121512" cy="3304032"/>
          </a:xfrm>
          <a:prstGeom prst="rect">
            <a:avLst/>
          </a:prstGeom>
        </p:spPr>
        <p:txBody>
          <a:bodyPr lIns="0" tIns="0" rIns="0" bIns="0" rtlCol="0" anchor="t">
            <a:spAutoFit/>
          </a:bodyPr>
          <a:lstStyle/>
          <a:p>
            <a:pPr marL="582930" lvl="1" indent="-291465" algn="ctr">
              <a:lnSpc>
                <a:spcPts val="4375"/>
              </a:lnSpc>
              <a:buFont typeface="Arial" panose="020B0604020202020204"/>
              <a:buChar char="•"/>
            </a:pPr>
            <a:r>
              <a:rPr lang="en-US" sz="2700">
                <a:solidFill>
                  <a:srgbClr val="FFFFFF"/>
                </a:solidFill>
                <a:latin typeface="Poppins Light" panose="00000400000000000000"/>
              </a:rPr>
              <a:t>Analyzes features of uploaded images for classification.</a:t>
            </a:r>
            <a:endParaRPr lang="en-US" sz="2700">
              <a:solidFill>
                <a:srgbClr val="FFFFFF"/>
              </a:solidFill>
              <a:latin typeface="Poppins Light" panose="00000400000000000000"/>
            </a:endParaRPr>
          </a:p>
          <a:p>
            <a:pPr algn="ctr">
              <a:lnSpc>
                <a:spcPts val="4375"/>
              </a:lnSpc>
            </a:p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095597" y="5940374"/>
            <a:ext cx="3121512" cy="4540377"/>
          </a:xfrm>
          <a:prstGeom prst="rect">
            <a:avLst/>
          </a:prstGeom>
        </p:spPr>
        <p:txBody>
          <a:bodyPr lIns="0" tIns="0" rIns="0" bIns="0" rtlCol="0" anchor="t">
            <a:spAutoFit/>
          </a:bodyPr>
          <a:lstStyle/>
          <a:p>
            <a:pPr marL="431800" lvl="1" indent="-215900" algn="ctr">
              <a:lnSpc>
                <a:spcPts val="3240"/>
              </a:lnSpc>
              <a:buFont typeface="Arial" panose="020B0604020202020204"/>
              <a:buChar char="•"/>
            </a:pPr>
            <a:r>
              <a:rPr lang="en-US" sz="2000">
                <a:solidFill>
                  <a:srgbClr val="FFFFFF"/>
                </a:solidFill>
                <a:latin typeface="Poppins Light" panose="00000400000000000000"/>
              </a:rPr>
              <a:t>Trained using CNN Algorithm on diverse dataset of pest images.</a:t>
            </a:r>
            <a:endParaRPr lang="en-US" sz="2000">
              <a:solidFill>
                <a:srgbClr val="FFFFFF"/>
              </a:solidFill>
              <a:latin typeface="Poppins Light" panose="00000400000000000000"/>
            </a:endParaRPr>
          </a:p>
          <a:p>
            <a:pPr marL="518160" lvl="1" indent="-259080" algn="ctr">
              <a:lnSpc>
                <a:spcPts val="3890"/>
              </a:lnSpc>
              <a:buFont typeface="Arial" panose="020B0604020202020204"/>
              <a:buChar char="•"/>
            </a:pPr>
            <a:r>
              <a:rPr lang="en-US" sz="2400">
                <a:solidFill>
                  <a:srgbClr val="FFFFFF"/>
                </a:solidFill>
                <a:latin typeface="Poppins Light" panose="00000400000000000000"/>
              </a:rPr>
              <a:t>Dataset includes various pest classes like slugs, weevils, semiloopers, etc.</a:t>
            </a:r>
            <a:endParaRPr lang="en-US" sz="2400">
              <a:solidFill>
                <a:srgbClr val="FFFFFF"/>
              </a:solidFill>
              <a:latin typeface="Poppins Light" panose="00000400000000000000"/>
            </a:endParaRPr>
          </a:p>
          <a:p>
            <a:pPr algn="ctr">
              <a:lnSpc>
                <a:spcPts val="389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9850000" y="1214673"/>
            <a:ext cx="8652476" cy="889000"/>
          </a:xfrm>
          <a:prstGeom prst="rect">
            <a:avLst/>
          </a:prstGeom>
        </p:spPr>
        <p:txBody>
          <a:bodyPr lIns="0" tIns="0" rIns="0" bIns="0" rtlCol="0" anchor="t">
            <a:spAutoFit/>
          </a:bodyPr>
          <a:lstStyle/>
          <a:p>
            <a:pPr marL="0" lvl="0" indent="0">
              <a:lnSpc>
                <a:spcPts val="6935"/>
              </a:lnSpc>
              <a:spcBef>
                <a:spcPct val="0"/>
              </a:spcBef>
            </a:pPr>
            <a:r>
              <a:rPr lang="en-US" sz="9630" b="1">
                <a:solidFill>
                  <a:schemeClr val="bg1"/>
                </a:solidFill>
                <a:latin typeface="Computer Says No" panose="00000400000000000000"/>
              </a:rPr>
              <a:t>IMAGE PROCESSING</a:t>
            </a:r>
            <a:endParaRPr lang="en-US" sz="9630" b="1">
              <a:solidFill>
                <a:schemeClr val="bg1"/>
              </a:solidFill>
              <a:latin typeface="Computer Says No" panose="00000400000000000000"/>
            </a:endParaRPr>
          </a:p>
        </p:txBody>
      </p:sp>
      <p:sp>
        <p:nvSpPr>
          <p:cNvPr id="3" name="TextBox 3"/>
          <p:cNvSpPr txBox="1"/>
          <p:nvPr/>
        </p:nvSpPr>
        <p:spPr>
          <a:xfrm>
            <a:off x="10064476" y="3501385"/>
            <a:ext cx="8223524" cy="6688455"/>
          </a:xfrm>
          <a:prstGeom prst="rect">
            <a:avLst/>
          </a:prstGeom>
        </p:spPr>
        <p:txBody>
          <a:bodyPr lIns="0" tIns="0" rIns="0" bIns="0" rtlCol="0" anchor="t">
            <a:spAutoFit/>
          </a:bodyPr>
          <a:lstStyle/>
          <a:p>
            <a:pPr marL="647700" lvl="1" indent="-323850">
              <a:lnSpc>
                <a:spcPts val="4860"/>
              </a:lnSpc>
              <a:buFont typeface="Arial" panose="020B0604020202020204"/>
              <a:buChar char="•"/>
            </a:pPr>
            <a:r>
              <a:rPr lang="en-US" sz="3000">
                <a:solidFill>
                  <a:srgbClr val="FFFFFF"/>
                </a:solidFill>
                <a:latin typeface="Poppins Light" panose="00000400000000000000"/>
              </a:rPr>
              <a:t>Utilizes advanced image processing techniques.</a:t>
            </a:r>
            <a:endParaRPr lang="en-US" sz="3000">
              <a:solidFill>
                <a:srgbClr val="FFFFFF"/>
              </a:solidFill>
              <a:latin typeface="Poppins Light" panose="00000400000000000000"/>
            </a:endParaRPr>
          </a:p>
          <a:p>
            <a:pPr marL="647700" lvl="1" indent="-323850">
              <a:lnSpc>
                <a:spcPts val="4860"/>
              </a:lnSpc>
              <a:buFont typeface="Arial" panose="020B0604020202020204"/>
              <a:buChar char="•"/>
            </a:pPr>
            <a:r>
              <a:rPr lang="en-US" sz="3000">
                <a:solidFill>
                  <a:srgbClr val="FFFFFF"/>
                </a:solidFill>
                <a:latin typeface="Poppins Light" panose="00000400000000000000"/>
              </a:rPr>
              <a:t>Preprocesses uploaded images for optimal analysis.</a:t>
            </a:r>
            <a:endParaRPr lang="en-US" sz="3000">
              <a:solidFill>
                <a:srgbClr val="FFFFFF"/>
              </a:solidFill>
              <a:latin typeface="Poppins Light" panose="00000400000000000000"/>
            </a:endParaRPr>
          </a:p>
          <a:p>
            <a:pPr marL="647700" lvl="1" indent="-323850">
              <a:lnSpc>
                <a:spcPts val="4860"/>
              </a:lnSpc>
              <a:buFont typeface="Arial" panose="020B0604020202020204"/>
              <a:buChar char="•"/>
            </a:pPr>
            <a:r>
              <a:rPr lang="en-US" sz="3000">
                <a:solidFill>
                  <a:srgbClr val="FFFFFF"/>
                </a:solidFill>
                <a:latin typeface="Poppins Light" panose="00000400000000000000"/>
              </a:rPr>
              <a:t>Enhances image quality for better classification.</a:t>
            </a:r>
            <a:endParaRPr lang="en-US" sz="3000">
              <a:solidFill>
                <a:srgbClr val="FFFFFF"/>
              </a:solidFill>
              <a:latin typeface="Poppins Light" panose="00000400000000000000"/>
            </a:endParaRPr>
          </a:p>
          <a:p>
            <a:pPr marL="647700" lvl="1" indent="-323850">
              <a:lnSpc>
                <a:spcPts val="4860"/>
              </a:lnSpc>
              <a:buFont typeface="Arial" panose="020B0604020202020204"/>
              <a:buChar char="•"/>
            </a:pPr>
            <a:r>
              <a:rPr lang="en-US" sz="3000">
                <a:solidFill>
                  <a:srgbClr val="FFFFFF"/>
                </a:solidFill>
                <a:latin typeface="Poppins Light" panose="00000400000000000000"/>
              </a:rPr>
              <a:t>Removes noise and artifacts to improve accuracy.</a:t>
            </a:r>
            <a:endParaRPr lang="en-US" sz="3000">
              <a:solidFill>
                <a:srgbClr val="FFFFFF"/>
              </a:solidFill>
              <a:latin typeface="Poppins Light" panose="00000400000000000000"/>
            </a:endParaRPr>
          </a:p>
          <a:p>
            <a:pPr marL="647700" lvl="1" indent="-323850">
              <a:lnSpc>
                <a:spcPts val="4860"/>
              </a:lnSpc>
              <a:buFont typeface="Arial" panose="020B0604020202020204"/>
              <a:buChar char="•"/>
            </a:pPr>
            <a:r>
              <a:rPr lang="en-US" sz="3000">
                <a:solidFill>
                  <a:srgbClr val="FFFFFF"/>
                </a:solidFill>
                <a:latin typeface="Poppins Light" panose="00000400000000000000"/>
              </a:rPr>
              <a:t>Applies transformations for feature extraction.</a:t>
            </a:r>
            <a:endParaRPr lang="en-US" sz="3000">
              <a:solidFill>
                <a:srgbClr val="FFFFFF"/>
              </a:solidFill>
              <a:latin typeface="Poppins Light" panose="00000400000000000000"/>
            </a:endParaRPr>
          </a:p>
          <a:p>
            <a:pPr>
              <a:lnSpc>
                <a:spcPts val="4860"/>
              </a:lnSpc>
            </a:pPr>
          </a:p>
        </p:txBody>
      </p:sp>
      <p:sp>
        <p:nvSpPr>
          <p:cNvPr id="4" name="Freeform 4"/>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1"/>
            <a:stretch>
              <a:fillRect/>
            </a:stretch>
          </a:blipFill>
        </p:spPr>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2"/>
            <a:stretch>
              <a:fillRect/>
            </a:stretch>
          </a:blipFill>
        </p:spPr>
      </p:sp>
      <p:sp>
        <p:nvSpPr>
          <p:cNvPr id="6" name="Freeform 6"/>
          <p:cNvSpPr/>
          <p:nvPr/>
        </p:nvSpPr>
        <p:spPr>
          <a:xfrm>
            <a:off x="123" y="5295963"/>
            <a:ext cx="5865915" cy="5056200"/>
          </a:xfrm>
          <a:custGeom>
            <a:avLst/>
            <a:gdLst/>
            <a:ahLst/>
            <a:cxnLst/>
            <a:rect l="l" t="t" r="r" b="b"/>
            <a:pathLst>
              <a:path w="5865915" h="5056200">
                <a:moveTo>
                  <a:pt x="0" y="0"/>
                </a:moveTo>
                <a:lnTo>
                  <a:pt x="5865915" y="0"/>
                </a:lnTo>
                <a:lnTo>
                  <a:pt x="5865915" y="5056200"/>
                </a:lnTo>
                <a:lnTo>
                  <a:pt x="0" y="5056200"/>
                </a:lnTo>
                <a:lnTo>
                  <a:pt x="0" y="0"/>
                </a:lnTo>
                <a:close/>
              </a:path>
            </a:pathLst>
          </a:custGeom>
          <a:blipFill>
            <a:blip r:embed="rId3"/>
            <a:stretch>
              <a:fillRect l="-2581" t="-10522" b="-8486"/>
            </a:stretch>
          </a:blipFill>
        </p:spPr>
      </p:sp>
      <p:sp>
        <p:nvSpPr>
          <p:cNvPr id="7" name="Freeform 7"/>
          <p:cNvSpPr/>
          <p:nvPr/>
        </p:nvSpPr>
        <p:spPr>
          <a:xfrm>
            <a:off x="0" y="129546"/>
            <a:ext cx="9494785" cy="5116887"/>
          </a:xfrm>
          <a:custGeom>
            <a:avLst/>
            <a:gdLst/>
            <a:ahLst/>
            <a:cxnLst/>
            <a:rect l="l" t="t" r="r" b="b"/>
            <a:pathLst>
              <a:path w="9494785" h="5116887">
                <a:moveTo>
                  <a:pt x="0" y="0"/>
                </a:moveTo>
                <a:lnTo>
                  <a:pt x="9494785" y="0"/>
                </a:lnTo>
                <a:lnTo>
                  <a:pt x="9494785" y="5116887"/>
                </a:lnTo>
                <a:lnTo>
                  <a:pt x="0" y="5116887"/>
                </a:lnTo>
                <a:lnTo>
                  <a:pt x="0" y="0"/>
                </a:lnTo>
                <a:close/>
              </a:path>
            </a:pathLst>
          </a:custGeom>
          <a:blipFill>
            <a:blip r:embed="rId4"/>
            <a:stretch>
              <a:fillRect t="-829" b="-829"/>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1"/>
            <a:stretch>
              <a:fillRect/>
            </a:stretch>
          </a:blipFill>
        </p:spPr>
      </p:sp>
      <p:sp>
        <p:nvSpPr>
          <p:cNvPr id="3" name="Freeform 3"/>
          <p:cNvSpPr/>
          <p:nvPr/>
        </p:nvSpPr>
        <p:spPr>
          <a:xfrm>
            <a:off x="222320" y="2131645"/>
            <a:ext cx="4926315" cy="8155355"/>
          </a:xfrm>
          <a:custGeom>
            <a:avLst/>
            <a:gdLst/>
            <a:ahLst/>
            <a:cxnLst/>
            <a:rect l="l" t="t" r="r" b="b"/>
            <a:pathLst>
              <a:path w="4926315" h="8155355">
                <a:moveTo>
                  <a:pt x="0" y="0"/>
                </a:moveTo>
                <a:lnTo>
                  <a:pt x="4926315" y="0"/>
                </a:lnTo>
                <a:lnTo>
                  <a:pt x="4926315" y="8155355"/>
                </a:lnTo>
                <a:lnTo>
                  <a:pt x="0" y="8155355"/>
                </a:lnTo>
                <a:lnTo>
                  <a:pt x="0" y="0"/>
                </a:lnTo>
                <a:close/>
              </a:path>
            </a:pathLst>
          </a:custGeom>
          <a:blipFill>
            <a:blip r:embed="rId2"/>
            <a:stretch>
              <a:fillRect l="-701" t="-5671" r="-701"/>
            </a:stretch>
          </a:blipFill>
        </p:spPr>
      </p:sp>
      <p:sp>
        <p:nvSpPr>
          <p:cNvPr id="4" name="TextBox 4"/>
          <p:cNvSpPr txBox="1"/>
          <p:nvPr/>
        </p:nvSpPr>
        <p:spPr>
          <a:xfrm>
            <a:off x="3041647" y="900946"/>
            <a:ext cx="11362913" cy="1056005"/>
          </a:xfrm>
          <a:prstGeom prst="rect">
            <a:avLst/>
          </a:prstGeom>
        </p:spPr>
        <p:txBody>
          <a:bodyPr lIns="0" tIns="0" rIns="0" bIns="0" rtlCol="0" anchor="t">
            <a:spAutoFit/>
          </a:bodyPr>
          <a:lstStyle/>
          <a:p>
            <a:pPr marL="0" lvl="0" indent="0" algn="just">
              <a:lnSpc>
                <a:spcPts val="8235"/>
              </a:lnSpc>
              <a:spcBef>
                <a:spcPct val="0"/>
              </a:spcBef>
            </a:pPr>
            <a:r>
              <a:rPr lang="en-US" sz="11440" b="1">
                <a:solidFill>
                  <a:schemeClr val="bg1"/>
                </a:solidFill>
                <a:latin typeface="Computer Says No" panose="00000400000000000000"/>
              </a:rPr>
              <a:t>RESULTS WIDGET</a:t>
            </a:r>
            <a:endParaRPr lang="en-US" sz="11440" b="1">
              <a:solidFill>
                <a:schemeClr val="bg1"/>
              </a:solidFill>
              <a:latin typeface="Computer Says No" panose="00000400000000000000"/>
            </a:endParaRPr>
          </a:p>
        </p:txBody>
      </p:sp>
      <p:sp>
        <p:nvSpPr>
          <p:cNvPr id="5" name="TextBox 5"/>
          <p:cNvSpPr txBox="1"/>
          <p:nvPr/>
        </p:nvSpPr>
        <p:spPr>
          <a:xfrm>
            <a:off x="5562600" y="2171700"/>
            <a:ext cx="8662670" cy="7247255"/>
          </a:xfrm>
          <a:prstGeom prst="rect">
            <a:avLst/>
          </a:prstGeom>
        </p:spPr>
        <p:txBody>
          <a:bodyPr lIns="0" tIns="0" rIns="0" bIns="0" rtlCol="0" anchor="t">
            <a:noAutofit/>
          </a:bodyPr>
          <a:lstStyle/>
          <a:p>
            <a:pPr marL="741045" lvl="1" indent="-370205">
              <a:lnSpc>
                <a:spcPts val="5560"/>
              </a:lnSpc>
              <a:buFont typeface="Arial" panose="020B0604020202020204"/>
              <a:buChar char="•"/>
            </a:pPr>
            <a:r>
              <a:rPr lang="en-US" sz="3430">
                <a:solidFill>
                  <a:srgbClr val="FFFFFF"/>
                </a:solidFill>
                <a:latin typeface="Poppins Light" panose="00000400000000000000"/>
              </a:rPr>
              <a:t>Predicted pest name displayed</a:t>
            </a:r>
            <a:endParaRPr lang="en-US" sz="3430">
              <a:solidFill>
                <a:srgbClr val="FFFFFF"/>
              </a:solidFill>
              <a:latin typeface="Poppins Light" panose="00000400000000000000"/>
            </a:endParaRPr>
          </a:p>
          <a:p>
            <a:pPr marL="741045" lvl="1" indent="-370205">
              <a:lnSpc>
                <a:spcPts val="5560"/>
              </a:lnSpc>
              <a:buFont typeface="Arial" panose="020B0604020202020204"/>
              <a:buChar char="•"/>
            </a:pPr>
            <a:r>
              <a:rPr lang="en-US" sz="3430">
                <a:solidFill>
                  <a:srgbClr val="FFFFFF"/>
                </a:solidFill>
                <a:latin typeface="Poppins Light" panose="00000400000000000000"/>
              </a:rPr>
              <a:t>Confidence level of the classification shown</a:t>
            </a:r>
            <a:endParaRPr lang="en-US" sz="3430">
              <a:solidFill>
                <a:srgbClr val="FFFFFF"/>
              </a:solidFill>
              <a:latin typeface="Poppins Light" panose="00000400000000000000"/>
            </a:endParaRPr>
          </a:p>
          <a:p>
            <a:pPr marL="741045" lvl="1" indent="-370205">
              <a:lnSpc>
                <a:spcPts val="5560"/>
              </a:lnSpc>
              <a:buFont typeface="Arial" panose="020B0604020202020204"/>
              <a:buChar char="•"/>
            </a:pPr>
            <a:r>
              <a:rPr lang="en-US" sz="3430">
                <a:solidFill>
                  <a:srgbClr val="FFFFFF"/>
                </a:solidFill>
                <a:latin typeface="Poppins Light" panose="00000400000000000000"/>
              </a:rPr>
              <a:t>Indication of whether the identified pest is harmful or not</a:t>
            </a:r>
            <a:endParaRPr lang="en-US" sz="3430">
              <a:solidFill>
                <a:srgbClr val="FFFFFF"/>
              </a:solidFill>
              <a:latin typeface="Poppins Light" panose="00000400000000000000"/>
            </a:endParaRPr>
          </a:p>
          <a:p>
            <a:pPr marL="741045" lvl="1" indent="-370205">
              <a:lnSpc>
                <a:spcPts val="5560"/>
              </a:lnSpc>
              <a:buFont typeface="Arial" panose="020B0604020202020204"/>
              <a:buChar char="•"/>
            </a:pPr>
            <a:r>
              <a:rPr lang="en-US" sz="3430">
                <a:solidFill>
                  <a:srgbClr val="FFFFFF"/>
                </a:solidFill>
                <a:latin typeface="Poppins Light" panose="00000400000000000000"/>
              </a:rPr>
              <a:t>Suggestions for recommended pesticides provided</a:t>
            </a:r>
            <a:endParaRPr lang="en-US" sz="3430">
              <a:solidFill>
                <a:srgbClr val="FFFFFF"/>
              </a:solidFill>
              <a:latin typeface="Poppins Light" panose="00000400000000000000"/>
            </a:endParaRPr>
          </a:p>
          <a:p>
            <a:pPr marL="741045" lvl="1" indent="-370205">
              <a:lnSpc>
                <a:spcPts val="5560"/>
              </a:lnSpc>
              <a:buFont typeface="Arial" panose="020B0604020202020204"/>
              <a:buChar char="•"/>
            </a:pPr>
            <a:r>
              <a:rPr lang="en-US" sz="3430">
                <a:solidFill>
                  <a:srgbClr val="FFFFFF"/>
                </a:solidFill>
                <a:latin typeface="Poppins Light" panose="00000400000000000000"/>
              </a:rPr>
              <a:t>User-friendly interface for seamless experience</a:t>
            </a:r>
            <a:endParaRPr lang="en-US" sz="3430">
              <a:solidFill>
                <a:srgbClr val="FFFFFF"/>
              </a:solidFill>
              <a:latin typeface="Poppins Light" panose="00000400000000000000"/>
            </a:endParaRPr>
          </a:p>
          <a:p>
            <a:pPr>
              <a:lnSpc>
                <a:spcPts val="5560"/>
              </a:lnSpc>
            </a:pPr>
          </a:p>
        </p:txBody>
      </p:sp>
      <p:pic>
        <p:nvPicPr>
          <p:cNvPr id="6" name="Picture 5"/>
          <p:cNvPicPr>
            <a:picLocks noChangeAspect="1"/>
          </p:cNvPicPr>
          <p:nvPr/>
        </p:nvPicPr>
        <p:blipFill>
          <a:blip r:embed="rId3"/>
          <a:stretch>
            <a:fillRect/>
          </a:stretch>
        </p:blipFill>
        <p:spPr>
          <a:xfrm>
            <a:off x="14037945" y="5758180"/>
            <a:ext cx="4281170" cy="44119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6173</Words>
  <Application>WPS Presentation</Application>
  <PresentationFormat>On-screen Show (4:3)</PresentationFormat>
  <Paragraphs>210</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SimSun</vt:lpstr>
      <vt:lpstr>Wingdings</vt:lpstr>
      <vt:lpstr>Poppins Light</vt:lpstr>
      <vt:lpstr>Computer Says No</vt:lpstr>
      <vt:lpstr>Arial</vt:lpstr>
      <vt:lpstr>Poppins</vt:lpstr>
      <vt:lpstr>Poppins Bold</vt:lpstr>
      <vt:lpstr>Calibri</vt:lpstr>
      <vt:lpstr>Microsoft YaHei</vt:lpstr>
      <vt:lpstr>Arial Unicode MS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Pest Identification Android App Using Deep Learning Algorithms</dc:title>
  <dc:creator/>
  <cp:lastModifiedBy>Were ouma</cp:lastModifiedBy>
  <cp:revision>46</cp:revision>
  <dcterms:created xsi:type="dcterms:W3CDTF">2006-08-16T00:00:00Z</dcterms:created>
  <dcterms:modified xsi:type="dcterms:W3CDTF">2024-04-27T11:45:19Z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604D6ADF34C94DB8B47B262F55EFE977_12</vt:lpwstr>
  </property>
  <property fmtid="{D5CDD505-2E9C-101B-9397-08002B2CF9AE}" pid="3" name="KSOProductBuildVer">
    <vt:lpwstr>1033-12.2.0.16731</vt:lpwstr>
  </property>
</Properties>
</file>